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sldIdLst>
    <p:sldId id="256" r:id="rId2"/>
    <p:sldId id="258" r:id="rId3"/>
    <p:sldId id="259" r:id="rId4"/>
    <p:sldId id="260" r:id="rId5"/>
    <p:sldId id="261" r:id="rId6"/>
    <p:sldId id="262" r:id="rId7"/>
    <p:sldId id="263" r:id="rId8"/>
    <p:sldId id="257" r:id="rId9"/>
    <p:sldId id="264" r:id="rId10"/>
    <p:sldId id="265" r:id="rId11"/>
    <p:sldId id="266" r:id="rId12"/>
    <p:sldId id="267" r:id="rId13"/>
    <p:sldId id="268" r:id="rId14"/>
    <p:sldId id="269" r:id="rId15"/>
    <p:sldId id="277" r:id="rId16"/>
    <p:sldId id="278" r:id="rId17"/>
    <p:sldId id="271" r:id="rId18"/>
    <p:sldId id="272" r:id="rId19"/>
    <p:sldId id="273"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7126"/>
    <a:srgbClr val="AE12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A796F0-37E2-4FD1-949D-1D01EBB38B58}"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7A037-524F-4FA3-997F-AA8EFC71395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1424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796F0-37E2-4FD1-949D-1D01EBB38B58}"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873791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796F0-37E2-4FD1-949D-1D01EBB38B58}"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2127078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A796F0-37E2-4FD1-949D-1D01EBB38B58}"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144300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A796F0-37E2-4FD1-949D-1D01EBB38B58}" type="datetimeFigureOut">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A7A037-524F-4FA3-997F-AA8EFC71395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3441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A796F0-37E2-4FD1-949D-1D01EBB38B58}"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768297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A796F0-37E2-4FD1-949D-1D01EBB38B58}" type="datetimeFigureOut">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1128557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A796F0-37E2-4FD1-949D-1D01EBB38B58}" type="datetimeFigureOut">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790192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1A796F0-37E2-4FD1-949D-1D01EBB38B58}" type="datetimeFigureOut">
              <a:rPr lang="en-US" smtClean="0"/>
              <a:t>12/18/2022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1763944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1A796F0-37E2-4FD1-949D-1D01EBB38B58}" type="datetimeFigureOut">
              <a:rPr lang="en-US" smtClean="0"/>
              <a:t>12/18/2022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4A7A037-524F-4FA3-997F-AA8EFC713955}" type="slidenum">
              <a:rPr lang="en-US" smtClean="0"/>
              <a:t>‹#›</a:t>
            </a:fld>
            <a:endParaRPr lang="en-US"/>
          </a:p>
        </p:txBody>
      </p:sp>
    </p:spTree>
    <p:extLst>
      <p:ext uri="{BB962C8B-B14F-4D97-AF65-F5344CB8AC3E}">
        <p14:creationId xmlns:p14="http://schemas.microsoft.com/office/powerpoint/2010/main" val="639797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A796F0-37E2-4FD1-949D-1D01EBB38B58}" type="datetimeFigureOut">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A7A037-524F-4FA3-997F-AA8EFC713955}" type="slidenum">
              <a:rPr lang="en-US" smtClean="0"/>
              <a:t>‹#›</a:t>
            </a:fld>
            <a:endParaRPr lang="en-US"/>
          </a:p>
        </p:txBody>
      </p:sp>
    </p:spTree>
    <p:extLst>
      <p:ext uri="{BB962C8B-B14F-4D97-AF65-F5344CB8AC3E}">
        <p14:creationId xmlns:p14="http://schemas.microsoft.com/office/powerpoint/2010/main" val="40164847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1A796F0-37E2-4FD1-949D-1D01EBB38B58}" type="datetimeFigureOut">
              <a:rPr lang="en-US" smtClean="0"/>
              <a:t>12/18/2022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4A7A037-524F-4FA3-997F-AA8EFC71395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4336123"/>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Clause" TargetMode="External"/><Relationship Id="rId3" Type="http://schemas.microsoft.com/office/2007/relationships/hdphoto" Target="../media/hdphoto2.wdp"/><Relationship Id="rId7" Type="http://schemas.openxmlformats.org/officeDocument/2006/relationships/hyperlink" Target="https://en.wikipedia.org/wiki/Phrase"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hyperlink" Target="https://en.wikipedia.org/wiki/Word" TargetMode="External"/><Relationship Id="rId11" Type="http://schemas.openxmlformats.org/officeDocument/2006/relationships/hyperlink" Target="https://en.wikipedia.org/wiki/Quantifier_(linguistics)" TargetMode="External"/><Relationship Id="rId5" Type="http://schemas.openxmlformats.org/officeDocument/2006/relationships/hyperlink" Target="https://en.wikipedia.org/wiki/Function_word" TargetMode="External"/><Relationship Id="rId10" Type="http://schemas.openxmlformats.org/officeDocument/2006/relationships/hyperlink" Target="https://en.wikipedia.org/wiki/Meaning_(linguistics)" TargetMode="External"/><Relationship Id="rId4" Type="http://schemas.openxmlformats.org/officeDocument/2006/relationships/hyperlink" Target="https://en.wikipedia.org/wiki/Linguistics" TargetMode="External"/><Relationship Id="rId9" Type="http://schemas.openxmlformats.org/officeDocument/2006/relationships/hyperlink" Target="https://en.wikipedia.org/wiki/Sentence_(linguistic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Meaning_(linguistics)" TargetMode="External"/><Relationship Id="rId3" Type="http://schemas.openxmlformats.org/officeDocument/2006/relationships/hyperlink" Target="https://en.wikipedia.org/wiki/Function_word" TargetMode="External"/><Relationship Id="rId7" Type="http://schemas.openxmlformats.org/officeDocument/2006/relationships/hyperlink" Target="https://en.wikipedia.org/wiki/Sentence_(linguistics)" TargetMode="External"/><Relationship Id="rId2" Type="http://schemas.openxmlformats.org/officeDocument/2006/relationships/hyperlink" Target="https://en.wikipedia.org/wiki/Linguistics" TargetMode="External"/><Relationship Id="rId1" Type="http://schemas.openxmlformats.org/officeDocument/2006/relationships/slideLayout" Target="../slideLayouts/slideLayout2.xml"/><Relationship Id="rId6" Type="http://schemas.openxmlformats.org/officeDocument/2006/relationships/hyperlink" Target="https://en.wikipedia.org/wiki/Clause" TargetMode="External"/><Relationship Id="rId5" Type="http://schemas.openxmlformats.org/officeDocument/2006/relationships/hyperlink" Target="https://en.wikipedia.org/wiki/Phrase" TargetMode="External"/><Relationship Id="rId4" Type="http://schemas.openxmlformats.org/officeDocument/2006/relationships/hyperlink" Target="https://en.wikipedia.org/wiki/Word" TargetMode="External"/><Relationship Id="rId9" Type="http://schemas.openxmlformats.org/officeDocument/2006/relationships/hyperlink" Target="https://en.wikipedia.org/wiki/Quantifier_(linguistic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2E041-D291-424C-8D84-07CD6A18DD8A}"/>
              </a:ext>
            </a:extLst>
          </p:cNvPr>
          <p:cNvSpPr>
            <a:spLocks noGrp="1"/>
          </p:cNvSpPr>
          <p:nvPr>
            <p:ph type="ctrTitle"/>
          </p:nvPr>
        </p:nvSpPr>
        <p:spPr>
          <a:xfrm>
            <a:off x="1273013" y="2298290"/>
            <a:ext cx="9226549" cy="2261420"/>
          </a:xfrm>
        </p:spPr>
        <p:txBody>
          <a:bodyPr>
            <a:normAutofit fontScale="90000"/>
          </a:bodyPr>
          <a:lstStyle/>
          <a:p>
            <a:pPr algn="ctr"/>
            <a:r>
              <a:rPr lang="en-US" sz="7200" b="1" i="0" u="none" strike="noStrike" baseline="0" dirty="0">
                <a:solidFill>
                  <a:srgbClr val="002060"/>
                </a:solidFill>
                <a:latin typeface="TimesNewRomanPS-BoldMT"/>
              </a:rPr>
              <a:t>Contemporary Grammar of English</a:t>
            </a:r>
            <a:br>
              <a:rPr lang="en-US" sz="7200" b="1" i="0" u="none" strike="noStrike" baseline="0" dirty="0">
                <a:latin typeface="TimesNewRomanPS-BoldMT"/>
              </a:rPr>
            </a:br>
            <a:r>
              <a:rPr lang="en-US" sz="5300" b="1" dirty="0">
                <a:solidFill>
                  <a:srgbClr val="C00000"/>
                </a:solidFill>
              </a:rPr>
              <a:t>4</a:t>
            </a:r>
            <a:r>
              <a:rPr lang="en-US" sz="5300" b="1" baseline="30000" dirty="0">
                <a:solidFill>
                  <a:srgbClr val="C00000"/>
                </a:solidFill>
              </a:rPr>
              <a:t>th</a:t>
            </a:r>
            <a:r>
              <a:rPr lang="en-US" sz="5300" b="1" dirty="0">
                <a:solidFill>
                  <a:srgbClr val="C00000"/>
                </a:solidFill>
              </a:rPr>
              <a:t> Year </a:t>
            </a:r>
            <a:endParaRPr lang="en-US" sz="7200" b="1" dirty="0">
              <a:solidFill>
                <a:srgbClr val="C00000"/>
              </a:solidFill>
            </a:endParaRPr>
          </a:p>
        </p:txBody>
      </p:sp>
      <p:pic>
        <p:nvPicPr>
          <p:cNvPr id="4" name="Picture 3">
            <a:extLst>
              <a:ext uri="{FF2B5EF4-FFF2-40B4-BE49-F238E27FC236}">
                <a16:creationId xmlns:a16="http://schemas.microsoft.com/office/drawing/2014/main" id="{FCE3E50A-C8C6-44B2-895A-C466C57C19D2}"/>
              </a:ext>
            </a:extLst>
          </p:cNvPr>
          <p:cNvPicPr>
            <a:picLocks noChangeAspect="1"/>
          </p:cNvPicPr>
          <p:nvPr/>
        </p:nvPicPr>
        <p:blipFill rotWithShape="1">
          <a:blip r:embed="rId2">
            <a:extLst>
              <a:ext uri="{BEBA8EAE-BF5A-486C-A8C5-ECC9F3942E4B}">
                <a14:imgProps xmlns:a14="http://schemas.microsoft.com/office/drawing/2010/main">
                  <a14:imgLayer r:embed="rId3">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28202" r="29214"/>
          <a:stretch/>
        </p:blipFill>
        <p:spPr>
          <a:xfrm>
            <a:off x="450714" y="328863"/>
            <a:ext cx="1644598" cy="1673944"/>
          </a:xfrm>
          <a:prstGeom prst="rect">
            <a:avLst/>
          </a:prstGeom>
        </p:spPr>
      </p:pic>
      <p:pic>
        <p:nvPicPr>
          <p:cNvPr id="5" name="Picture 4">
            <a:extLst>
              <a:ext uri="{FF2B5EF4-FFF2-40B4-BE49-F238E27FC236}">
                <a16:creationId xmlns:a16="http://schemas.microsoft.com/office/drawing/2014/main" id="{4315D78A-65BB-4A84-A0E3-64436326DBC7}"/>
              </a:ext>
            </a:extLst>
          </p:cNvPr>
          <p:cNvPicPr>
            <a:picLocks noChangeAspect="1"/>
          </p:cNvPicPr>
          <p:nvPr/>
        </p:nvPicPr>
        <p:blipFill rotWithShape="1">
          <a:blip r:embed="rId4">
            <a:extLst>
              <a:ext uri="{28A0092B-C50C-407E-A947-70E740481C1C}">
                <a14:useLocalDpi xmlns:a14="http://schemas.microsoft.com/office/drawing/2010/main" val="0"/>
              </a:ext>
            </a:extLst>
          </a:blip>
          <a:srcRect l="20898" r="22794"/>
          <a:stretch/>
        </p:blipFill>
        <p:spPr>
          <a:xfrm>
            <a:off x="10055381" y="328863"/>
            <a:ext cx="1541782" cy="1506245"/>
          </a:xfrm>
          <a:prstGeom prst="rect">
            <a:avLst/>
          </a:prstGeom>
        </p:spPr>
      </p:pic>
      <p:sp>
        <p:nvSpPr>
          <p:cNvPr id="7" name="Subtitle 2">
            <a:extLst>
              <a:ext uri="{FF2B5EF4-FFF2-40B4-BE49-F238E27FC236}">
                <a16:creationId xmlns:a16="http://schemas.microsoft.com/office/drawing/2014/main" id="{CAA79469-C58E-46E9-8CCC-DE45A1C71F54}"/>
              </a:ext>
            </a:extLst>
          </p:cNvPr>
          <p:cNvSpPr txBox="1">
            <a:spLocks/>
          </p:cNvSpPr>
          <p:nvPr/>
        </p:nvSpPr>
        <p:spPr>
          <a:xfrm>
            <a:off x="1877199" y="4281641"/>
            <a:ext cx="8051859" cy="2060799"/>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7200" b="0" i="0" u="none" strike="noStrike" kern="1200" cap="none" spc="0" normalizeH="0" baseline="0" noProof="0" dirty="0">
              <a:ln>
                <a:noFill/>
              </a:ln>
              <a:solidFill>
                <a:srgbClr val="002060"/>
              </a:solidFill>
              <a:effectLst/>
              <a:uLnTx/>
              <a:uFillTx/>
              <a:latin typeface="Dutch801 Rm BT" panose="02020603060505020304" pitchFamily="18" charset="0"/>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0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30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000" b="0" i="0" u="none" strike="noStrike" kern="1200" cap="none" spc="0" normalizeH="0" baseline="0" noProof="0" dirty="0">
                <a:ln>
                  <a:noFill/>
                </a:ln>
                <a:solidFill>
                  <a:srgbClr val="C00000"/>
                </a:solidFill>
                <a:effectLst/>
                <a:uLnTx/>
                <a:uFillTx/>
                <a:latin typeface="Dutch801 Rm BT" panose="02020603060505020304" pitchFamily="18" charset="0"/>
                <a:ea typeface="Artifakt Element" panose="020B0503050000020004" pitchFamily="34" charset="0"/>
                <a:cs typeface="+mn-cs"/>
              </a:rPr>
              <a:t>Department of English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0816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C01974-B990-4E38-8876-BC164056AEAA}"/>
              </a:ext>
            </a:extLst>
          </p:cNvPr>
          <p:cNvSpPr txBox="1"/>
          <p:nvPr/>
        </p:nvSpPr>
        <p:spPr>
          <a:xfrm>
            <a:off x="452580" y="291007"/>
            <a:ext cx="11286837" cy="5078313"/>
          </a:xfrm>
          <a:prstGeom prst="rect">
            <a:avLst/>
          </a:prstGeom>
          <a:noFill/>
        </p:spPr>
        <p:txBody>
          <a:bodyPr wrap="square">
            <a:spAutoFit/>
          </a:bodyPr>
          <a:lstStyle/>
          <a:p>
            <a:pPr algn="just"/>
            <a:r>
              <a:rPr lang="en-US" sz="3600" b="1" i="0" u="none" strike="noStrike" baseline="0" dirty="0">
                <a:solidFill>
                  <a:srgbClr val="C00000"/>
                </a:solidFill>
                <a:latin typeface="+mj-lt"/>
              </a:rPr>
              <a:t>‘Yes-No’ Questions: </a:t>
            </a:r>
            <a:r>
              <a:rPr lang="en-US" sz="3600" b="0" i="0" u="none" strike="noStrike" baseline="0" dirty="0">
                <a:solidFill>
                  <a:srgbClr val="0F7126"/>
                </a:solidFill>
                <a:latin typeface="+mj-lt"/>
              </a:rPr>
              <a:t>questions which seek a </a:t>
            </a:r>
            <a:r>
              <a:rPr lang="en-US" sz="3600" b="0" i="1" u="none" strike="noStrike" baseline="0" dirty="0">
                <a:solidFill>
                  <a:srgbClr val="0F7126"/>
                </a:solidFill>
                <a:latin typeface="+mj-lt"/>
              </a:rPr>
              <a:t>Yes </a:t>
            </a:r>
            <a:r>
              <a:rPr lang="en-US" sz="3600" b="0" i="0" u="none" strike="noStrike" baseline="0" dirty="0">
                <a:solidFill>
                  <a:srgbClr val="0F7126"/>
                </a:solidFill>
                <a:latin typeface="+mj-lt"/>
              </a:rPr>
              <a:t>or </a:t>
            </a:r>
            <a:r>
              <a:rPr lang="en-US" sz="3600" b="0" i="1" u="none" strike="noStrike" baseline="0" dirty="0">
                <a:solidFill>
                  <a:srgbClr val="0F7126"/>
                </a:solidFill>
                <a:latin typeface="+mj-lt"/>
              </a:rPr>
              <a:t>No </a:t>
            </a:r>
            <a:r>
              <a:rPr lang="en-US" sz="3600" b="0" i="0" u="none" strike="noStrike" baseline="0" dirty="0">
                <a:solidFill>
                  <a:srgbClr val="0F7126"/>
                </a:solidFill>
                <a:latin typeface="+mj-lt"/>
              </a:rPr>
              <a:t>response in relation to the validity of (normally) an entire predication:</a:t>
            </a:r>
          </a:p>
          <a:p>
            <a:pPr algn="just"/>
            <a:endParaRPr lang="en-US" sz="3600" dirty="0">
              <a:solidFill>
                <a:srgbClr val="0F7126"/>
              </a:solidFill>
              <a:latin typeface="+mj-lt"/>
            </a:endParaRPr>
          </a:p>
          <a:p>
            <a:pPr algn="just"/>
            <a:r>
              <a:rPr lang="en-US" sz="3600" dirty="0">
                <a:solidFill>
                  <a:srgbClr val="C00000"/>
                </a:solidFill>
                <a:latin typeface="+mj-lt"/>
              </a:rPr>
              <a:t>Operator+ the subject+ the predication </a:t>
            </a:r>
          </a:p>
          <a:p>
            <a:pPr marL="457200" indent="-457200" algn="just">
              <a:buFont typeface="+mj-lt"/>
              <a:buAutoNum type="arabicPeriod"/>
            </a:pPr>
            <a:r>
              <a:rPr lang="en-US" sz="3600" dirty="0">
                <a:solidFill>
                  <a:srgbClr val="0070C0"/>
                </a:solidFill>
                <a:latin typeface="+mj-lt"/>
              </a:rPr>
              <a:t>Is                the girl         now a student?</a:t>
            </a:r>
          </a:p>
          <a:p>
            <a:pPr marL="457200" indent="-457200" algn="just">
              <a:buFont typeface="+mj-lt"/>
              <a:buAutoNum type="arabicPeriod"/>
            </a:pPr>
            <a:r>
              <a:rPr lang="en-US" sz="3600" dirty="0">
                <a:solidFill>
                  <a:srgbClr val="7030A0"/>
                </a:solidFill>
                <a:latin typeface="+mj-lt"/>
              </a:rPr>
              <a:t>Did              John            search the room?</a:t>
            </a:r>
          </a:p>
          <a:p>
            <a:pPr marL="457200" indent="-457200" algn="just">
              <a:buFont typeface="+mj-lt"/>
              <a:buAutoNum type="arabicPeriod"/>
            </a:pPr>
            <a:r>
              <a:rPr lang="en-US" sz="3600" dirty="0">
                <a:solidFill>
                  <a:srgbClr val="00B050"/>
                </a:solidFill>
                <a:latin typeface="+mj-lt"/>
              </a:rPr>
              <a:t>Had              he                given the girl an apple?</a:t>
            </a:r>
          </a:p>
          <a:p>
            <a:pPr algn="just"/>
            <a:endParaRPr lang="en-US" sz="3600" dirty="0">
              <a:solidFill>
                <a:srgbClr val="00B050"/>
              </a:solidFill>
              <a:latin typeface="+mj-lt"/>
            </a:endParaRPr>
          </a:p>
        </p:txBody>
      </p:sp>
      <p:sp>
        <p:nvSpPr>
          <p:cNvPr id="5" name="TextBox 4">
            <a:extLst>
              <a:ext uri="{FF2B5EF4-FFF2-40B4-BE49-F238E27FC236}">
                <a16:creationId xmlns:a16="http://schemas.microsoft.com/office/drawing/2014/main" id="{6205CD2A-1D21-4BCB-BEF0-94F2C8F86030}"/>
              </a:ext>
            </a:extLst>
          </p:cNvPr>
          <p:cNvSpPr txBox="1"/>
          <p:nvPr/>
        </p:nvSpPr>
        <p:spPr>
          <a:xfrm>
            <a:off x="2724150" y="6396177"/>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2801485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85AEA8-7DB3-48D0-98B0-49A9411C0133}"/>
              </a:ext>
            </a:extLst>
          </p:cNvPr>
          <p:cNvSpPr txBox="1"/>
          <p:nvPr/>
        </p:nvSpPr>
        <p:spPr>
          <a:xfrm>
            <a:off x="471055" y="549625"/>
            <a:ext cx="11554690" cy="4893647"/>
          </a:xfrm>
          <a:prstGeom prst="rect">
            <a:avLst/>
          </a:prstGeom>
          <a:noFill/>
        </p:spPr>
        <p:txBody>
          <a:bodyPr wrap="square">
            <a:spAutoFit/>
          </a:bodyPr>
          <a:lstStyle/>
          <a:p>
            <a:r>
              <a:rPr lang="en-US" sz="3600" dirty="0">
                <a:solidFill>
                  <a:srgbClr val="C00000"/>
                </a:solidFill>
              </a:rPr>
              <a:t>Negation and non-assertion</a:t>
            </a:r>
          </a:p>
          <a:p>
            <a:endParaRPr lang="en-US" sz="2800" dirty="0">
              <a:solidFill>
                <a:srgbClr val="C00000"/>
              </a:solidFill>
            </a:endParaRPr>
          </a:p>
          <a:p>
            <a:pPr marL="457200" indent="-457200" algn="l">
              <a:buFont typeface="Wingdings" panose="05000000000000000000" pitchFamily="2" charset="2"/>
              <a:buChar char="§"/>
            </a:pPr>
            <a:r>
              <a:rPr lang="en-US" sz="3200" b="0" i="0" u="none" strike="noStrike" baseline="0" dirty="0">
                <a:solidFill>
                  <a:srgbClr val="0070C0"/>
                </a:solidFill>
                <a:latin typeface="TimesNewRomanPSMT"/>
              </a:rPr>
              <a:t>Negative sentences involve the operator, requiring the insertion o f </a:t>
            </a:r>
            <a:r>
              <a:rPr lang="en-US" sz="3200" b="0" i="1" u="none" strike="noStrike" baseline="0" dirty="0">
                <a:solidFill>
                  <a:srgbClr val="0070C0"/>
                </a:solidFill>
                <a:latin typeface="TimesNewRomanPS-ItalicMT"/>
              </a:rPr>
              <a:t>not </a:t>
            </a:r>
            <a:r>
              <a:rPr lang="en-US" sz="3200" b="0" i="0" u="none" strike="noStrike" baseline="0" dirty="0">
                <a:solidFill>
                  <a:srgbClr val="0070C0"/>
                </a:solidFill>
                <a:latin typeface="TimesNewRomanPSMT"/>
              </a:rPr>
              <a:t>(or the affixal contraction -</a:t>
            </a:r>
            <a:r>
              <a:rPr lang="en-US" sz="3200" b="0" i="0" u="none" strike="noStrike" baseline="0" dirty="0" err="1">
                <a:solidFill>
                  <a:srgbClr val="0070C0"/>
                </a:solidFill>
                <a:latin typeface="TimesNewRomanPSMT"/>
              </a:rPr>
              <a:t>n’t</a:t>
            </a:r>
            <a:r>
              <a:rPr lang="en-US" sz="3200" b="0" i="0" u="none" strike="noStrike" baseline="0" dirty="0">
                <a:solidFill>
                  <a:srgbClr val="0070C0"/>
                </a:solidFill>
                <a:latin typeface="TimesNewRomanPSMT"/>
              </a:rPr>
              <a:t>)between the operator and the predication:</a:t>
            </a:r>
          </a:p>
          <a:p>
            <a:pPr algn="l"/>
            <a:endParaRPr lang="en-US" sz="3200" b="0" i="0" u="none" strike="noStrike" baseline="0" dirty="0">
              <a:solidFill>
                <a:srgbClr val="0070C0"/>
              </a:solidFill>
              <a:latin typeface="TimesNewRomanPSMT"/>
            </a:endParaRPr>
          </a:p>
          <a:p>
            <a:pPr marL="1714500" lvl="3" indent="-342900">
              <a:buFont typeface="+mj-lt"/>
              <a:buAutoNum type="arabicPeriod"/>
            </a:pPr>
            <a:r>
              <a:rPr lang="en-US" sz="4000" b="0" i="0" u="none" strike="noStrike" baseline="0" dirty="0">
                <a:solidFill>
                  <a:srgbClr val="00B050"/>
                </a:solidFill>
                <a:latin typeface="TimesNewRomanPSMT"/>
              </a:rPr>
              <a:t>The girl </a:t>
            </a:r>
            <a:r>
              <a:rPr lang="en-US" sz="4000" b="0" i="0" u="sng" strike="noStrike" baseline="0" dirty="0">
                <a:solidFill>
                  <a:srgbClr val="C00000"/>
                </a:solidFill>
                <a:latin typeface="TimesNewRomanPSMT"/>
              </a:rPr>
              <a:t>isn’t</a:t>
            </a:r>
            <a:r>
              <a:rPr lang="en-US" sz="4000" b="0" i="0" u="none" strike="noStrike" baseline="0" dirty="0">
                <a:solidFill>
                  <a:srgbClr val="C00000"/>
                </a:solidFill>
                <a:latin typeface="TimesNewRomanPSMT"/>
              </a:rPr>
              <a:t> </a:t>
            </a:r>
            <a:r>
              <a:rPr lang="en-US" sz="4000" b="0" i="0" u="none" strike="noStrike" baseline="0" dirty="0">
                <a:solidFill>
                  <a:srgbClr val="00B050"/>
                </a:solidFill>
                <a:latin typeface="TimesNewRomanPSMT"/>
              </a:rPr>
              <a:t>a student.</a:t>
            </a:r>
          </a:p>
          <a:p>
            <a:pPr marL="1714500" lvl="3" indent="-342900">
              <a:buFont typeface="+mj-lt"/>
              <a:buAutoNum type="arabicPeriod"/>
            </a:pPr>
            <a:r>
              <a:rPr lang="en-US" sz="4000" b="0" i="0" u="none" strike="noStrike" baseline="0" dirty="0">
                <a:solidFill>
                  <a:srgbClr val="0070C0"/>
                </a:solidFill>
                <a:latin typeface="TimesNewRomanPSMT"/>
              </a:rPr>
              <a:t>John </a:t>
            </a:r>
            <a:r>
              <a:rPr lang="en-US" sz="4000" b="0" i="0" u="sng" strike="noStrike" baseline="0" dirty="0">
                <a:solidFill>
                  <a:srgbClr val="C00000"/>
                </a:solidFill>
                <a:latin typeface="TimesNewRomanPSMT"/>
              </a:rPr>
              <a:t>did not </a:t>
            </a:r>
            <a:r>
              <a:rPr lang="en-US" sz="4000" b="0" i="0" u="none" strike="noStrike" baseline="0" dirty="0">
                <a:solidFill>
                  <a:srgbClr val="0070C0"/>
                </a:solidFill>
                <a:latin typeface="TimesNewRomanPSMT"/>
              </a:rPr>
              <a:t>search the room.</a:t>
            </a:r>
          </a:p>
          <a:p>
            <a:pPr marL="1714500" lvl="3" indent="-342900">
              <a:buFont typeface="+mj-lt"/>
              <a:buAutoNum type="arabicPeriod"/>
            </a:pPr>
            <a:r>
              <a:rPr lang="en-US" sz="4000" b="0" i="0" u="none" strike="noStrike" baseline="0" dirty="0">
                <a:solidFill>
                  <a:srgbClr val="C00000"/>
                </a:solidFill>
                <a:latin typeface="TimesNewRomanPSMT"/>
              </a:rPr>
              <a:t> </a:t>
            </a:r>
            <a:r>
              <a:rPr lang="en-US" sz="4000" b="0" i="0" u="none" strike="noStrike" baseline="0" dirty="0">
                <a:solidFill>
                  <a:srgbClr val="00B0F0"/>
                </a:solidFill>
                <a:latin typeface="TimesNewRomanPSMT"/>
              </a:rPr>
              <a:t>He</a:t>
            </a:r>
            <a:r>
              <a:rPr lang="en-US" sz="4000" b="0" i="0" u="none" strike="noStrike" baseline="0" dirty="0">
                <a:solidFill>
                  <a:srgbClr val="C00000"/>
                </a:solidFill>
                <a:latin typeface="TimesNewRomanPSMT"/>
              </a:rPr>
              <a:t> </a:t>
            </a:r>
            <a:r>
              <a:rPr lang="en-US" sz="4000" b="0" i="0" u="sng" strike="noStrike" baseline="0" dirty="0">
                <a:solidFill>
                  <a:srgbClr val="C00000"/>
                </a:solidFill>
                <a:latin typeface="TimesNewRomanPSMT"/>
              </a:rPr>
              <a:t>hadn’t</a:t>
            </a:r>
            <a:r>
              <a:rPr lang="en-US" sz="4000" b="0" i="0" u="none" strike="noStrike" baseline="0" dirty="0">
                <a:solidFill>
                  <a:srgbClr val="C00000"/>
                </a:solidFill>
                <a:latin typeface="TimesNewRomanPSMT"/>
              </a:rPr>
              <a:t> </a:t>
            </a:r>
            <a:r>
              <a:rPr lang="en-US" sz="4000" b="0" i="0" u="none" strike="noStrike" baseline="0" dirty="0">
                <a:solidFill>
                  <a:srgbClr val="00B0F0"/>
                </a:solidFill>
                <a:latin typeface="TimesNewRomanPSMT"/>
              </a:rPr>
              <a:t>given the girl an apple. </a:t>
            </a:r>
            <a:endParaRPr lang="en-US" sz="8000" dirty="0">
              <a:solidFill>
                <a:srgbClr val="00B0F0"/>
              </a:solidFill>
            </a:endParaRPr>
          </a:p>
        </p:txBody>
      </p:sp>
      <p:sp>
        <p:nvSpPr>
          <p:cNvPr id="5" name="TextBox 4">
            <a:extLst>
              <a:ext uri="{FF2B5EF4-FFF2-40B4-BE49-F238E27FC236}">
                <a16:creationId xmlns:a16="http://schemas.microsoft.com/office/drawing/2014/main" id="{857B0031-FD39-49FC-B5BD-EFB965491BF3}"/>
              </a:ext>
            </a:extLst>
          </p:cNvPr>
          <p:cNvSpPr txBox="1"/>
          <p:nvPr/>
        </p:nvSpPr>
        <p:spPr>
          <a:xfrm>
            <a:off x="2938463" y="6420484"/>
            <a:ext cx="6105524"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1036943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00F485-1A2C-4A24-8890-57218713CD0D}"/>
              </a:ext>
            </a:extLst>
          </p:cNvPr>
          <p:cNvSpPr txBox="1"/>
          <p:nvPr/>
        </p:nvSpPr>
        <p:spPr>
          <a:xfrm>
            <a:off x="507998" y="327952"/>
            <a:ext cx="11388438" cy="5139869"/>
          </a:xfrm>
          <a:prstGeom prst="rect">
            <a:avLst/>
          </a:prstGeom>
          <a:noFill/>
        </p:spPr>
        <p:txBody>
          <a:bodyPr wrap="square">
            <a:spAutoFit/>
          </a:bodyPr>
          <a:lstStyle/>
          <a:p>
            <a:r>
              <a:rPr lang="en-US" sz="3200" dirty="0">
                <a:solidFill>
                  <a:srgbClr val="C00000"/>
                </a:solidFill>
              </a:rPr>
              <a:t>Negation and non-assertion</a:t>
            </a:r>
          </a:p>
          <a:p>
            <a:endParaRPr lang="en-US" sz="3200" dirty="0">
              <a:solidFill>
                <a:srgbClr val="C00000"/>
              </a:solidFill>
            </a:endParaRPr>
          </a:p>
          <a:p>
            <a:pPr marL="514350" indent="-514350">
              <a:buFont typeface="+mj-lt"/>
              <a:buAutoNum type="arabicPeriod"/>
            </a:pPr>
            <a:r>
              <a:rPr lang="en-US" sz="3200" dirty="0">
                <a:solidFill>
                  <a:srgbClr val="00B0F0"/>
                </a:solidFill>
              </a:rPr>
              <a:t>He offered her some chocolates </a:t>
            </a:r>
            <a:r>
              <a:rPr lang="en-US" sz="3200" dirty="0">
                <a:solidFill>
                  <a:srgbClr val="C00000"/>
                </a:solidFill>
              </a:rPr>
              <a:t>(Assertion)</a:t>
            </a:r>
          </a:p>
          <a:p>
            <a:endParaRPr lang="en-US" sz="3200" dirty="0">
              <a:solidFill>
                <a:srgbClr val="C00000"/>
              </a:solidFill>
            </a:endParaRPr>
          </a:p>
          <a:p>
            <a:pPr algn="l"/>
            <a:r>
              <a:rPr lang="en-US" sz="2800" b="0" i="0" u="none" strike="noStrike" baseline="0" dirty="0">
                <a:solidFill>
                  <a:srgbClr val="00B050"/>
                </a:solidFill>
                <a:latin typeface="TimesNewRomanPSMT"/>
              </a:rPr>
              <a:t>A sentence can be </a:t>
            </a:r>
            <a:r>
              <a:rPr lang="en-US" sz="2800" b="0" i="1" u="none" strike="noStrike" baseline="0" dirty="0">
                <a:solidFill>
                  <a:srgbClr val="C00000"/>
                </a:solidFill>
                <a:latin typeface="TimesNewRomanPS-ItalicMT"/>
              </a:rPr>
              <a:t>Non-Assertive</a:t>
            </a:r>
            <a:r>
              <a:rPr lang="en-US" sz="2800" b="0" i="1" u="none" strike="noStrike" baseline="0" dirty="0">
                <a:solidFill>
                  <a:srgbClr val="00B050"/>
                </a:solidFill>
                <a:latin typeface="TimesNewRomanPS-ItalicMT"/>
              </a:rPr>
              <a:t> </a:t>
            </a:r>
            <a:r>
              <a:rPr lang="en-US" sz="2800" b="0" i="0" u="none" strike="noStrike" baseline="0" dirty="0">
                <a:solidFill>
                  <a:srgbClr val="00B050"/>
                </a:solidFill>
                <a:latin typeface="TimesNewRomanPSMT"/>
              </a:rPr>
              <a:t>in one of two ways: by being negative or by being a question.</a:t>
            </a:r>
            <a:endParaRPr lang="en-US" sz="4400" dirty="0">
              <a:solidFill>
                <a:srgbClr val="00B050"/>
              </a:solidFill>
            </a:endParaRPr>
          </a:p>
          <a:p>
            <a:pPr lvl="3"/>
            <a:r>
              <a:rPr lang="en-US" sz="3200" b="0" i="0" u="none" strike="noStrike" baseline="0" dirty="0">
                <a:solidFill>
                  <a:srgbClr val="00B0F0"/>
                </a:solidFill>
                <a:latin typeface="TimesNewRomanPSMT"/>
              </a:rPr>
              <a:t>Positive (Assertive)</a:t>
            </a:r>
            <a:r>
              <a:rPr lang="en-US" sz="3200" b="0" i="0" u="none" strike="noStrike" baseline="0" dirty="0">
                <a:latin typeface="TimesNewRomanPSMT"/>
              </a:rPr>
              <a:t>:              </a:t>
            </a:r>
            <a:r>
              <a:rPr lang="en-US" sz="3200" b="0" i="0" u="none" strike="noStrike" baseline="0" dirty="0">
                <a:solidFill>
                  <a:srgbClr val="FF0000"/>
                </a:solidFill>
                <a:latin typeface="TimesNewRomanPSMT"/>
              </a:rPr>
              <a:t>Negative </a:t>
            </a:r>
            <a:r>
              <a:rPr lang="en-US" sz="3200" b="0" i="0" u="none" strike="noStrike" baseline="0" dirty="0">
                <a:solidFill>
                  <a:srgbClr val="7030A0"/>
                </a:solidFill>
                <a:latin typeface="TimesNewRomanPSMT"/>
              </a:rPr>
              <a:t>(Non-Assertive)</a:t>
            </a:r>
            <a:endParaRPr lang="en-US" sz="3200" b="0" i="0" u="none" strike="noStrike" baseline="0" dirty="0">
              <a:solidFill>
                <a:srgbClr val="FF0000"/>
              </a:solidFill>
              <a:latin typeface="TimesNewRomanPSMT"/>
            </a:endParaRPr>
          </a:p>
          <a:p>
            <a:pPr lvl="3"/>
            <a:r>
              <a:rPr lang="en-US" sz="3200" b="0" i="0" u="none" strike="noStrike" baseline="0" dirty="0">
                <a:solidFill>
                  <a:srgbClr val="00B050"/>
                </a:solidFill>
                <a:latin typeface="TimesNewRomanPSMT"/>
              </a:rPr>
              <a:t>Declarative</a:t>
            </a:r>
            <a:r>
              <a:rPr lang="en-US" sz="3200" b="0" i="0" u="none" strike="noStrike" baseline="0" dirty="0">
                <a:solidFill>
                  <a:srgbClr val="00B0F0"/>
                </a:solidFill>
                <a:latin typeface="TimesNewRomanPSMT"/>
              </a:rPr>
              <a:t> (Assertive)</a:t>
            </a:r>
            <a:r>
              <a:rPr lang="en-US" sz="3200" b="0" i="0" u="none" strike="noStrike" baseline="0" dirty="0">
                <a:latin typeface="TimesNewRomanPSMT"/>
              </a:rPr>
              <a:t>:         </a:t>
            </a:r>
            <a:r>
              <a:rPr lang="en-US" sz="3200" b="0" i="0" u="none" strike="noStrike" baseline="0" dirty="0">
                <a:solidFill>
                  <a:srgbClr val="7030A0"/>
                </a:solidFill>
                <a:latin typeface="TimesNewRomanPSMT"/>
              </a:rPr>
              <a:t>Interrogative (Non- Assertive)</a:t>
            </a:r>
          </a:p>
          <a:p>
            <a:pPr lvl="3"/>
            <a:endParaRPr lang="en-US" sz="3200" dirty="0">
              <a:solidFill>
                <a:srgbClr val="7030A0"/>
              </a:solidFill>
              <a:latin typeface="TimesNewRomanPSMT"/>
            </a:endParaRPr>
          </a:p>
          <a:p>
            <a:pPr lvl="3"/>
            <a:endParaRPr lang="en-US" sz="4800" dirty="0">
              <a:solidFill>
                <a:srgbClr val="7030A0"/>
              </a:solidFill>
            </a:endParaRPr>
          </a:p>
        </p:txBody>
      </p:sp>
      <p:pic>
        <p:nvPicPr>
          <p:cNvPr id="5" name="Picture 4">
            <a:extLst>
              <a:ext uri="{FF2B5EF4-FFF2-40B4-BE49-F238E27FC236}">
                <a16:creationId xmlns:a16="http://schemas.microsoft.com/office/drawing/2014/main" id="{4E3F8DFB-7661-47ED-8E20-F1AC765C019C}"/>
              </a:ext>
            </a:extLst>
          </p:cNvPr>
          <p:cNvPicPr>
            <a:picLocks noChangeAspect="1"/>
          </p:cNvPicPr>
          <p:nvPr/>
        </p:nvPicPr>
        <p:blipFill>
          <a:blip r:embed="rId2">
            <a:duotone>
              <a:prstClr val="black"/>
              <a:schemeClr val="accent3">
                <a:tint val="45000"/>
                <a:satMod val="400000"/>
              </a:schemeClr>
            </a:duotone>
          </a:blip>
          <a:stretch>
            <a:fillRect/>
          </a:stretch>
        </p:blipFill>
        <p:spPr>
          <a:xfrm>
            <a:off x="2733675" y="4491279"/>
            <a:ext cx="6742834" cy="1518419"/>
          </a:xfrm>
          <a:prstGeom prst="rect">
            <a:avLst/>
          </a:prstGeom>
        </p:spPr>
      </p:pic>
    </p:spTree>
    <p:extLst>
      <p:ext uri="{BB962C8B-B14F-4D97-AF65-F5344CB8AC3E}">
        <p14:creationId xmlns:p14="http://schemas.microsoft.com/office/powerpoint/2010/main" val="3651416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Types of Sentences and Best places to use them |">
            <a:extLst>
              <a:ext uri="{FF2B5EF4-FFF2-40B4-BE49-F238E27FC236}">
                <a16:creationId xmlns:a16="http://schemas.microsoft.com/office/drawing/2014/main" id="{313AD41C-DE76-4BB2-B142-66502C20CC2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980"/>
          <a:stretch/>
        </p:blipFill>
        <p:spPr bwMode="auto">
          <a:xfrm>
            <a:off x="655476" y="137309"/>
            <a:ext cx="5037281" cy="577771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DCA9D5BD-B16C-45A1-9D1F-EC45413570EF}"/>
              </a:ext>
            </a:extLst>
          </p:cNvPr>
          <p:cNvSpPr txBox="1"/>
          <p:nvPr/>
        </p:nvSpPr>
        <p:spPr>
          <a:xfrm>
            <a:off x="6096000" y="809625"/>
            <a:ext cx="4629150" cy="4805162"/>
          </a:xfrm>
          <a:prstGeom prst="rect">
            <a:avLst/>
          </a:prstGeom>
          <a:solidFill>
            <a:schemeClr val="accent1">
              <a:lumMod val="20000"/>
              <a:lumOff val="80000"/>
            </a:schemeClr>
          </a:solidFill>
        </p:spPr>
        <p:txBody>
          <a:bodyPr wrap="square">
            <a:spAutoFit/>
          </a:bodyPr>
          <a:lstStyle/>
          <a:p>
            <a:pPr marL="514350" indent="-514350">
              <a:lnSpc>
                <a:spcPct val="250000"/>
              </a:lnSpc>
              <a:buAutoNum type="arabicPeriod"/>
            </a:pPr>
            <a:r>
              <a:rPr lang="en-US" sz="3200" b="0" i="0" u="none" strike="noStrike" baseline="0" dirty="0">
                <a:solidFill>
                  <a:srgbClr val="FF0000"/>
                </a:solidFill>
                <a:latin typeface="TimesNewRomanPSMT"/>
              </a:rPr>
              <a:t>He Stopped.</a:t>
            </a:r>
          </a:p>
          <a:p>
            <a:pPr marL="514350" indent="-514350">
              <a:lnSpc>
                <a:spcPct val="250000"/>
              </a:lnSpc>
              <a:buAutoNum type="arabicPeriod"/>
            </a:pPr>
            <a:r>
              <a:rPr lang="en-US" sz="3200" dirty="0">
                <a:solidFill>
                  <a:srgbClr val="00B050"/>
                </a:solidFill>
                <a:latin typeface="TimesNewRomanPSMT"/>
              </a:rPr>
              <a:t>How he stopped! </a:t>
            </a:r>
          </a:p>
          <a:p>
            <a:pPr marL="514350" indent="-514350">
              <a:lnSpc>
                <a:spcPct val="250000"/>
              </a:lnSpc>
              <a:buAutoNum type="arabicPeriod"/>
            </a:pPr>
            <a:r>
              <a:rPr lang="en-US" sz="3200" b="0" i="0" u="none" strike="noStrike" baseline="0" dirty="0">
                <a:solidFill>
                  <a:srgbClr val="FF0000"/>
                </a:solidFill>
                <a:latin typeface="TimesNewRomanPSMT"/>
              </a:rPr>
              <a:t> </a:t>
            </a:r>
            <a:r>
              <a:rPr lang="en-US" sz="3200" b="0" i="0" u="none" strike="noStrike" baseline="0" dirty="0">
                <a:solidFill>
                  <a:srgbClr val="C00000"/>
                </a:solidFill>
                <a:latin typeface="TimesNewRomanPSMT"/>
              </a:rPr>
              <a:t>Stop!</a:t>
            </a:r>
          </a:p>
          <a:p>
            <a:pPr marL="514350" indent="-514350">
              <a:lnSpc>
                <a:spcPct val="250000"/>
              </a:lnSpc>
              <a:buAutoNum type="arabicPeriod"/>
            </a:pPr>
            <a:r>
              <a:rPr lang="en-US" sz="3200" dirty="0">
                <a:solidFill>
                  <a:srgbClr val="0070C0"/>
                </a:solidFill>
                <a:latin typeface="TimesNewRomanPSMT"/>
              </a:rPr>
              <a:t>Did he stop</a:t>
            </a:r>
          </a:p>
        </p:txBody>
      </p:sp>
      <p:sp>
        <p:nvSpPr>
          <p:cNvPr id="8" name="TextBox 7">
            <a:extLst>
              <a:ext uri="{FF2B5EF4-FFF2-40B4-BE49-F238E27FC236}">
                <a16:creationId xmlns:a16="http://schemas.microsoft.com/office/drawing/2014/main" id="{A2C9D111-3E2C-4F79-99C2-33573E99EE8E}"/>
              </a:ext>
            </a:extLst>
          </p:cNvPr>
          <p:cNvSpPr txBox="1"/>
          <p:nvPr/>
        </p:nvSpPr>
        <p:spPr>
          <a:xfrm>
            <a:off x="2809875" y="6379059"/>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3762720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C632FC-2D0E-4CCD-A53F-AFB3BC3C6F51}"/>
              </a:ext>
            </a:extLst>
          </p:cNvPr>
          <p:cNvSpPr txBox="1"/>
          <p:nvPr/>
        </p:nvSpPr>
        <p:spPr>
          <a:xfrm>
            <a:off x="542924" y="796409"/>
            <a:ext cx="11106151" cy="3323987"/>
          </a:xfrm>
          <a:prstGeom prst="rect">
            <a:avLst/>
          </a:prstGeom>
          <a:noFill/>
        </p:spPr>
        <p:txBody>
          <a:bodyPr wrap="square">
            <a:spAutoFit/>
          </a:bodyPr>
          <a:lstStyle/>
          <a:p>
            <a:r>
              <a:rPr lang="en-US" sz="3200" b="0" i="0" u="none" strike="noStrike" baseline="0" dirty="0">
                <a:solidFill>
                  <a:srgbClr val="7030A0"/>
                </a:solidFill>
                <a:latin typeface="TimesNewRomanPSMT"/>
              </a:rPr>
              <a:t>Examples: </a:t>
            </a:r>
          </a:p>
          <a:p>
            <a:endParaRPr lang="en-US" sz="3200" b="0" i="0" u="none" strike="noStrike" baseline="0" dirty="0">
              <a:solidFill>
                <a:srgbClr val="0F7126"/>
              </a:solidFill>
              <a:latin typeface="TimesNewRomanPSMT"/>
            </a:endParaRPr>
          </a:p>
          <a:p>
            <a:pPr marL="514350" indent="-514350">
              <a:buFont typeface="+mj-lt"/>
              <a:buAutoNum type="arabicPeriod"/>
            </a:pPr>
            <a:r>
              <a:rPr lang="en-US" sz="3200" b="0" i="0" u="none" strike="noStrike" baseline="0" dirty="0">
                <a:solidFill>
                  <a:srgbClr val="0F7126"/>
                </a:solidFill>
                <a:latin typeface="TimesNewRomanPSMT"/>
              </a:rPr>
              <a:t>He offered her some chocolates. </a:t>
            </a:r>
            <a:r>
              <a:rPr lang="en-US" sz="3200" b="0" i="0" u="none" strike="noStrike" baseline="0" dirty="0">
                <a:solidFill>
                  <a:srgbClr val="C00000"/>
                </a:solidFill>
                <a:latin typeface="TimesNewRomanPSMT"/>
              </a:rPr>
              <a:t>(Positive-Declarative)</a:t>
            </a:r>
          </a:p>
          <a:p>
            <a:pPr marL="514350" indent="-514350">
              <a:buFont typeface="+mj-lt"/>
              <a:buAutoNum type="arabicPeriod"/>
            </a:pPr>
            <a:r>
              <a:rPr lang="en-US" sz="3200" b="0" i="0" u="none" strike="noStrike" baseline="0" dirty="0">
                <a:solidFill>
                  <a:srgbClr val="0070C0"/>
                </a:solidFill>
                <a:latin typeface="TimesNewRomanPSMT"/>
              </a:rPr>
              <a:t>Did he offer her </a:t>
            </a:r>
            <a:r>
              <a:rPr lang="en-US" sz="3200" b="0" i="0" strike="noStrike" baseline="0" dirty="0">
                <a:solidFill>
                  <a:srgbClr val="FF0000"/>
                </a:solidFill>
                <a:latin typeface="TimesNewRomanPSMT"/>
              </a:rPr>
              <a:t>any </a:t>
            </a:r>
            <a:r>
              <a:rPr lang="en-US" sz="3200" b="0" i="0" strike="noStrike" baseline="0" dirty="0">
                <a:solidFill>
                  <a:srgbClr val="0070C0"/>
                </a:solidFill>
                <a:latin typeface="TimesNewRomanPSMT"/>
              </a:rPr>
              <a:t>c</a:t>
            </a:r>
            <a:r>
              <a:rPr lang="en-US" sz="3200" b="0" i="0" u="none" strike="noStrike" baseline="0" dirty="0">
                <a:solidFill>
                  <a:srgbClr val="0070C0"/>
                </a:solidFill>
                <a:latin typeface="TimesNewRomanPSMT"/>
              </a:rPr>
              <a:t>hocolates?  (Interrogative</a:t>
            </a:r>
            <a:r>
              <a:rPr lang="en-US" sz="3200" dirty="0">
                <a:solidFill>
                  <a:srgbClr val="0070C0"/>
                </a:solidFill>
                <a:latin typeface="TimesNewRomanPSMT"/>
              </a:rPr>
              <a:t>)</a:t>
            </a:r>
          </a:p>
          <a:p>
            <a:pPr marL="514350" indent="-514350">
              <a:buFont typeface="+mj-lt"/>
              <a:buAutoNum type="arabicPeriod"/>
            </a:pPr>
            <a:r>
              <a:rPr lang="en-US" sz="3200" dirty="0">
                <a:solidFill>
                  <a:srgbClr val="7030A0"/>
                </a:solidFill>
                <a:latin typeface="TimesNewRomanPSMT"/>
              </a:rPr>
              <a:t>He didn’t offer her </a:t>
            </a:r>
            <a:r>
              <a:rPr lang="en-US" sz="3200" dirty="0">
                <a:solidFill>
                  <a:srgbClr val="FF0000"/>
                </a:solidFill>
                <a:latin typeface="TimesNewRomanPSMT"/>
              </a:rPr>
              <a:t>any</a:t>
            </a:r>
            <a:r>
              <a:rPr lang="en-US" sz="3200" dirty="0">
                <a:solidFill>
                  <a:srgbClr val="0070C0"/>
                </a:solidFill>
                <a:latin typeface="TimesNewRomanPSMT"/>
              </a:rPr>
              <a:t> </a:t>
            </a:r>
            <a:r>
              <a:rPr lang="en-US" sz="3200" dirty="0">
                <a:solidFill>
                  <a:srgbClr val="7030A0"/>
                </a:solidFill>
                <a:latin typeface="TimesNewRomanPSMT"/>
              </a:rPr>
              <a:t>chocolates. (Negative)</a:t>
            </a:r>
          </a:p>
          <a:p>
            <a:pPr algn="l"/>
            <a:endParaRPr lang="en-US" dirty="0">
              <a:latin typeface="TimesNewRomanPSMT"/>
            </a:endParaRPr>
          </a:p>
          <a:p>
            <a:pPr algn="l"/>
            <a:endParaRPr lang="en-US" sz="3200" dirty="0">
              <a:solidFill>
                <a:srgbClr val="C00000"/>
              </a:solidFill>
            </a:endParaRPr>
          </a:p>
        </p:txBody>
      </p:sp>
      <p:sp>
        <p:nvSpPr>
          <p:cNvPr id="5" name="TextBox 4">
            <a:extLst>
              <a:ext uri="{FF2B5EF4-FFF2-40B4-BE49-F238E27FC236}">
                <a16:creationId xmlns:a16="http://schemas.microsoft.com/office/drawing/2014/main" id="{F4870AFE-F8C7-492F-94D7-6045E01CB4DD}"/>
              </a:ext>
            </a:extLst>
          </p:cNvPr>
          <p:cNvSpPr txBox="1"/>
          <p:nvPr/>
        </p:nvSpPr>
        <p:spPr>
          <a:xfrm>
            <a:off x="2838450" y="6410959"/>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2157598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FB10C-CE1E-4B0F-A9C1-D4A606D2CDDB}"/>
              </a:ext>
            </a:extLst>
          </p:cNvPr>
          <p:cNvSpPr>
            <a:spLocks noGrp="1"/>
          </p:cNvSpPr>
          <p:nvPr>
            <p:ph type="title"/>
          </p:nvPr>
        </p:nvSpPr>
        <p:spPr/>
        <p:txBody>
          <a:bodyPr/>
          <a:lstStyle/>
          <a:p>
            <a:r>
              <a:rPr lang="en-US" sz="4800" b="1" i="0" u="none" strike="noStrike" baseline="0" dirty="0">
                <a:solidFill>
                  <a:srgbClr val="002060"/>
                </a:solidFill>
                <a:latin typeface="TimesNewRomanPS-BoldMT"/>
              </a:rPr>
              <a:t>Parts of Speech</a:t>
            </a:r>
            <a:endParaRPr lang="en-US" dirty="0">
              <a:solidFill>
                <a:srgbClr val="002060"/>
              </a:solidFill>
            </a:endParaRPr>
          </a:p>
        </p:txBody>
      </p:sp>
      <p:sp>
        <p:nvSpPr>
          <p:cNvPr id="3" name="Content Placeholder 2">
            <a:extLst>
              <a:ext uri="{FF2B5EF4-FFF2-40B4-BE49-F238E27FC236}">
                <a16:creationId xmlns:a16="http://schemas.microsoft.com/office/drawing/2014/main" id="{49BF47D9-C506-4655-AA2E-AD1119367EF4}"/>
              </a:ext>
            </a:extLst>
          </p:cNvPr>
          <p:cNvSpPr>
            <a:spLocks noGrp="1"/>
          </p:cNvSpPr>
          <p:nvPr>
            <p:ph idx="1"/>
          </p:nvPr>
        </p:nvSpPr>
        <p:spPr/>
        <p:txBody>
          <a:bodyPr>
            <a:normAutofit/>
          </a:bodyPr>
          <a:lstStyle/>
          <a:p>
            <a:pPr algn="l">
              <a:buFont typeface="Arial" panose="020B0604020202020204" pitchFamily="34" charset="0"/>
              <a:buChar char="•"/>
            </a:pPr>
            <a:r>
              <a:rPr lang="en-US" sz="2800" b="0" i="0" u="none" strike="noStrike" baseline="0" dirty="0">
                <a:solidFill>
                  <a:srgbClr val="0F7126"/>
                </a:solidFill>
                <a:latin typeface="TimesNewRomanPSMT"/>
              </a:rPr>
              <a:t>The structures realizing sentence elements are composed of units which</a:t>
            </a:r>
            <a:r>
              <a:rPr lang="ar-IQ" sz="2800" b="0" i="0" u="none" strike="noStrike" baseline="0" dirty="0">
                <a:solidFill>
                  <a:srgbClr val="0F7126"/>
                </a:solidFill>
                <a:latin typeface="TimesNewRomanPSMT"/>
              </a:rPr>
              <a:t> </a:t>
            </a:r>
            <a:r>
              <a:rPr lang="en-US" sz="2800" b="0" i="0" u="none" strike="noStrike" baseline="0" dirty="0">
                <a:solidFill>
                  <a:srgbClr val="0F7126"/>
                </a:solidFill>
                <a:latin typeface="TimesNewRomanPSMT"/>
              </a:rPr>
              <a:t>can be referred to as </a:t>
            </a:r>
            <a:r>
              <a:rPr lang="en-US" sz="2800" b="0" i="1" u="none" strike="noStrike" baseline="0" dirty="0">
                <a:solidFill>
                  <a:srgbClr val="FF0000"/>
                </a:solidFill>
                <a:latin typeface="TimesNewRomanPS-ItalicMT"/>
              </a:rPr>
              <a:t>parts of speech</a:t>
            </a:r>
            <a:r>
              <a:rPr lang="en-US" sz="2800" b="0" i="1" u="none" strike="noStrike" baseline="0" dirty="0">
                <a:solidFill>
                  <a:srgbClr val="0F7126"/>
                </a:solidFill>
                <a:latin typeface="TimesNewRomanPS-ItalicMT"/>
              </a:rPr>
              <a:t>.</a:t>
            </a:r>
          </a:p>
          <a:p>
            <a:pPr algn="l">
              <a:lnSpc>
                <a:spcPct val="100000"/>
              </a:lnSpc>
            </a:pPr>
            <a:r>
              <a:rPr lang="en-US" sz="2800" i="1" dirty="0">
                <a:solidFill>
                  <a:srgbClr val="0F7126"/>
                </a:solidFill>
                <a:latin typeface="TimesNewRomanPS-ItalicMT"/>
              </a:rPr>
              <a:t>A-  Open-System Items (Lexical)</a:t>
            </a:r>
          </a:p>
          <a:p>
            <a:pPr algn="l">
              <a:lnSpc>
                <a:spcPct val="100000"/>
              </a:lnSpc>
            </a:pPr>
            <a:r>
              <a:rPr lang="en-US" sz="2800" i="1" dirty="0">
                <a:solidFill>
                  <a:srgbClr val="0F7126"/>
                </a:solidFill>
                <a:latin typeface="TimesNewRomanPS-ItalicMT"/>
              </a:rPr>
              <a:t>      </a:t>
            </a:r>
            <a:r>
              <a:rPr lang="en-US" sz="2800" i="1" dirty="0">
                <a:solidFill>
                  <a:srgbClr val="C00000"/>
                </a:solidFill>
                <a:latin typeface="TimesNewRomanPS-ItalicMT"/>
              </a:rPr>
              <a:t> </a:t>
            </a:r>
            <a:r>
              <a:rPr lang="en-US" sz="2800" b="0" i="1" u="none" strike="noStrike" baseline="0" dirty="0">
                <a:solidFill>
                  <a:srgbClr val="C00000"/>
                </a:solidFill>
                <a:latin typeface="TimesNewRomanPS-ItalicMT"/>
              </a:rPr>
              <a:t>Noun </a:t>
            </a:r>
            <a:r>
              <a:rPr lang="en-US" sz="2800" b="0" i="0" u="none" strike="noStrike" baseline="0" dirty="0">
                <a:solidFill>
                  <a:srgbClr val="002060"/>
                </a:solidFill>
                <a:latin typeface="TimesNewRomanPSMT"/>
              </a:rPr>
              <a:t>— John, room, answer, play</a:t>
            </a:r>
          </a:p>
          <a:p>
            <a:pPr algn="l">
              <a:lnSpc>
                <a:spcPct val="100000"/>
              </a:lnSpc>
            </a:pPr>
            <a:r>
              <a:rPr lang="en-US" sz="2800" b="0" i="1" u="none" strike="noStrike" baseline="0" dirty="0">
                <a:solidFill>
                  <a:srgbClr val="002060"/>
                </a:solidFill>
                <a:latin typeface="TimesNewRomanPS-ItalicMT"/>
              </a:rPr>
              <a:t>       </a:t>
            </a:r>
            <a:r>
              <a:rPr lang="en-US" sz="2800" b="0" i="1" u="none" strike="noStrike" baseline="0" dirty="0">
                <a:solidFill>
                  <a:srgbClr val="C00000"/>
                </a:solidFill>
                <a:latin typeface="TimesNewRomanPS-ItalicMT"/>
              </a:rPr>
              <a:t>Adjective</a:t>
            </a:r>
            <a:r>
              <a:rPr lang="en-US" sz="2800" b="0" i="1" u="none" strike="noStrike" baseline="0" dirty="0">
                <a:solidFill>
                  <a:srgbClr val="002060"/>
                </a:solidFill>
                <a:latin typeface="TimesNewRomanPS-ItalicMT"/>
              </a:rPr>
              <a:t> — </a:t>
            </a:r>
            <a:r>
              <a:rPr lang="en-US" sz="2800" b="0" i="0" u="none" strike="noStrike" baseline="0" dirty="0">
                <a:solidFill>
                  <a:srgbClr val="002060"/>
                </a:solidFill>
                <a:latin typeface="TimesNewRomanPSMT"/>
              </a:rPr>
              <a:t>happy, steady, new, large, round</a:t>
            </a:r>
          </a:p>
          <a:p>
            <a:pPr algn="l">
              <a:lnSpc>
                <a:spcPct val="100000"/>
              </a:lnSpc>
            </a:pPr>
            <a:r>
              <a:rPr lang="en-US" sz="2800" b="0" i="1" u="none" strike="noStrike" baseline="0" dirty="0">
                <a:solidFill>
                  <a:srgbClr val="002060"/>
                </a:solidFill>
                <a:latin typeface="TimesNewRomanPS-ItalicMT"/>
              </a:rPr>
              <a:t>       </a:t>
            </a:r>
            <a:r>
              <a:rPr lang="en-US" sz="2800" i="1" dirty="0">
                <a:solidFill>
                  <a:srgbClr val="C00000"/>
                </a:solidFill>
                <a:latin typeface="TimesNewRomanPS-ItalicMT"/>
              </a:rPr>
              <a:t>A</a:t>
            </a:r>
            <a:r>
              <a:rPr lang="en-US" sz="2800" b="0" i="1" u="none" strike="noStrike" baseline="0" dirty="0">
                <a:solidFill>
                  <a:srgbClr val="C00000"/>
                </a:solidFill>
                <a:latin typeface="TimesNewRomanPS-ItalicMT"/>
              </a:rPr>
              <a:t>dverb</a:t>
            </a:r>
            <a:r>
              <a:rPr lang="en-US" sz="2800" b="0" i="1" u="none" strike="noStrike" baseline="0" dirty="0">
                <a:solidFill>
                  <a:srgbClr val="002060"/>
                </a:solidFill>
                <a:latin typeface="TimesNewRomanPS-ItalicMT"/>
              </a:rPr>
              <a:t> — </a:t>
            </a:r>
            <a:r>
              <a:rPr lang="en-US" sz="2800" b="0" i="0" u="none" strike="noStrike" baseline="0" dirty="0">
                <a:solidFill>
                  <a:srgbClr val="002060"/>
                </a:solidFill>
                <a:latin typeface="TimesNewRomanPSMT"/>
              </a:rPr>
              <a:t>steadily, completely, really, very, then</a:t>
            </a:r>
          </a:p>
          <a:p>
            <a:pPr algn="l">
              <a:lnSpc>
                <a:spcPct val="100000"/>
              </a:lnSpc>
            </a:pPr>
            <a:r>
              <a:rPr lang="en-US" sz="2800" b="0" i="1" u="none" strike="noStrike" baseline="0" dirty="0">
                <a:solidFill>
                  <a:srgbClr val="002060"/>
                </a:solidFill>
                <a:latin typeface="TimesNewRomanPS-ItalicMT"/>
              </a:rPr>
              <a:t>        </a:t>
            </a:r>
            <a:r>
              <a:rPr lang="en-US" sz="2800" b="0" i="1" u="none" strike="noStrike" baseline="0" dirty="0">
                <a:solidFill>
                  <a:srgbClr val="C00000"/>
                </a:solidFill>
                <a:latin typeface="TimesNewRomanPS-ItalicMT"/>
              </a:rPr>
              <a:t>Verb</a:t>
            </a:r>
            <a:r>
              <a:rPr lang="en-US" sz="2800" b="0" i="1" u="none" strike="noStrike" baseline="0" dirty="0">
                <a:solidFill>
                  <a:srgbClr val="002060"/>
                </a:solidFill>
                <a:latin typeface="TimesNewRomanPS-ItalicMT"/>
              </a:rPr>
              <a:t> — </a:t>
            </a:r>
            <a:r>
              <a:rPr lang="en-US" sz="2800" b="0" i="0" u="none" strike="noStrike" baseline="0" dirty="0">
                <a:solidFill>
                  <a:srgbClr val="002060"/>
                </a:solidFill>
                <a:latin typeface="TimesNewRomanPSMT"/>
              </a:rPr>
              <a:t>search, grow, play, be, have, do</a:t>
            </a:r>
            <a:endParaRPr lang="en-US" sz="2800" i="1" dirty="0">
              <a:solidFill>
                <a:srgbClr val="002060"/>
              </a:solidFill>
              <a:latin typeface="TimesNewRomanPS-ItalicMT"/>
            </a:endParaRPr>
          </a:p>
          <a:p>
            <a:pPr marL="0" indent="0" algn="l">
              <a:buNone/>
            </a:pPr>
            <a:endParaRPr lang="en-US" sz="3200" dirty="0">
              <a:solidFill>
                <a:srgbClr val="0F7126"/>
              </a:solidFill>
            </a:endParaRPr>
          </a:p>
        </p:txBody>
      </p:sp>
    </p:spTree>
    <p:extLst>
      <p:ext uri="{BB962C8B-B14F-4D97-AF65-F5344CB8AC3E}">
        <p14:creationId xmlns:p14="http://schemas.microsoft.com/office/powerpoint/2010/main" val="258788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2E2B1-5A3D-4649-BB13-54B57AE9132A}"/>
              </a:ext>
            </a:extLst>
          </p:cNvPr>
          <p:cNvSpPr>
            <a:spLocks noGrp="1"/>
          </p:cNvSpPr>
          <p:nvPr>
            <p:ph type="title"/>
          </p:nvPr>
        </p:nvSpPr>
        <p:spPr>
          <a:xfrm>
            <a:off x="778498" y="256232"/>
            <a:ext cx="10058400" cy="748455"/>
          </a:xfrm>
        </p:spPr>
        <p:txBody>
          <a:bodyPr>
            <a:normAutofit/>
          </a:bodyPr>
          <a:lstStyle/>
          <a:p>
            <a:r>
              <a:rPr lang="en-US" sz="4400" b="1" i="0" u="none" strike="noStrike" baseline="0" dirty="0">
                <a:solidFill>
                  <a:srgbClr val="7030A0"/>
                </a:solidFill>
                <a:latin typeface="TimesNewRomanPS-BoldMT"/>
              </a:rPr>
              <a:t>Parts of Speech</a:t>
            </a:r>
            <a:endParaRPr lang="en-US" sz="4400" dirty="0">
              <a:solidFill>
                <a:srgbClr val="7030A0"/>
              </a:solidFill>
            </a:endParaRPr>
          </a:p>
        </p:txBody>
      </p:sp>
      <p:sp>
        <p:nvSpPr>
          <p:cNvPr id="3" name="Content Placeholder 2">
            <a:extLst>
              <a:ext uri="{FF2B5EF4-FFF2-40B4-BE49-F238E27FC236}">
                <a16:creationId xmlns:a16="http://schemas.microsoft.com/office/drawing/2014/main" id="{3DB96E77-1947-4DD6-9034-97E69A672131}"/>
              </a:ext>
            </a:extLst>
          </p:cNvPr>
          <p:cNvSpPr>
            <a:spLocks noGrp="1"/>
          </p:cNvSpPr>
          <p:nvPr>
            <p:ph sz="half" idx="1"/>
          </p:nvPr>
        </p:nvSpPr>
        <p:spPr>
          <a:xfrm>
            <a:off x="628233" y="1274708"/>
            <a:ext cx="5760440" cy="4023360"/>
          </a:xfrm>
          <a:ln w="34925">
            <a:solidFill>
              <a:schemeClr val="tx1"/>
            </a:solidFill>
          </a:ln>
        </p:spPr>
        <p:txBody>
          <a:bodyPr>
            <a:normAutofit fontScale="40000" lnSpcReduction="20000"/>
          </a:bodyPr>
          <a:lstStyle/>
          <a:p>
            <a:pPr algn="l">
              <a:lnSpc>
                <a:spcPct val="100000"/>
              </a:lnSpc>
            </a:pPr>
            <a:r>
              <a:rPr lang="en-US" sz="5000" i="1" dirty="0">
                <a:solidFill>
                  <a:srgbClr val="0F7126"/>
                </a:solidFill>
                <a:latin typeface="TimesNewRomanPS-ItalicMT"/>
              </a:rPr>
              <a:t>A- </a:t>
            </a:r>
            <a:r>
              <a:rPr lang="en-US" sz="3800" i="1" dirty="0">
                <a:solidFill>
                  <a:srgbClr val="0F7126"/>
                </a:solidFill>
                <a:latin typeface="TimesNewRomanPS-ItalicMT"/>
              </a:rPr>
              <a:t> </a:t>
            </a:r>
            <a:r>
              <a:rPr lang="en-US" sz="5000" i="1" dirty="0">
                <a:solidFill>
                  <a:srgbClr val="0F7126"/>
                </a:solidFill>
                <a:latin typeface="TimesNewRomanPS-ItalicMT"/>
              </a:rPr>
              <a:t>Open-Class Items (Lexical)</a:t>
            </a:r>
          </a:p>
          <a:p>
            <a:pPr>
              <a:lnSpc>
                <a:spcPct val="200000"/>
              </a:lnSpc>
            </a:pPr>
            <a:r>
              <a:rPr lang="en-US" i="1" dirty="0">
                <a:solidFill>
                  <a:srgbClr val="0F7126"/>
                </a:solidFill>
                <a:latin typeface="TimesNewRomanPS-ItalicMT"/>
              </a:rPr>
              <a:t>  </a:t>
            </a:r>
            <a:r>
              <a:rPr lang="en-US" sz="5100" b="0" i="1" u="none" strike="noStrike" baseline="0" dirty="0">
                <a:solidFill>
                  <a:srgbClr val="C00000"/>
                </a:solidFill>
                <a:latin typeface="TimesNewRomanPS-ItalicMT"/>
              </a:rPr>
              <a:t>Noun </a:t>
            </a:r>
            <a:r>
              <a:rPr lang="en-US" sz="5100" b="0" i="0" u="none" strike="noStrike" baseline="0" dirty="0">
                <a:solidFill>
                  <a:srgbClr val="002060"/>
                </a:solidFill>
                <a:latin typeface="TimesNewRomanPSMT"/>
              </a:rPr>
              <a:t>— John, room, answer, play</a:t>
            </a:r>
          </a:p>
          <a:p>
            <a:pPr>
              <a:lnSpc>
                <a:spcPct val="200000"/>
              </a:lnSpc>
            </a:pPr>
            <a:r>
              <a:rPr lang="en-US" sz="5100" b="0" i="1" u="none" strike="noStrike" baseline="0" dirty="0">
                <a:solidFill>
                  <a:srgbClr val="002060"/>
                </a:solidFill>
                <a:latin typeface="TimesNewRomanPS-ItalicMT"/>
              </a:rPr>
              <a:t> </a:t>
            </a:r>
            <a:r>
              <a:rPr lang="en-US" sz="5100" b="0" i="1" u="none" strike="noStrike" baseline="0" dirty="0">
                <a:solidFill>
                  <a:srgbClr val="C00000"/>
                </a:solidFill>
                <a:latin typeface="TimesNewRomanPS-ItalicMT"/>
              </a:rPr>
              <a:t>Adjective</a:t>
            </a:r>
            <a:r>
              <a:rPr lang="en-US" sz="5100" b="0" i="1" u="none" strike="noStrike" baseline="0" dirty="0">
                <a:solidFill>
                  <a:srgbClr val="002060"/>
                </a:solidFill>
                <a:latin typeface="TimesNewRomanPS-ItalicMT"/>
              </a:rPr>
              <a:t> — </a:t>
            </a:r>
            <a:r>
              <a:rPr lang="en-US" sz="5100" b="0" i="0" u="none" strike="noStrike" baseline="0" dirty="0">
                <a:solidFill>
                  <a:srgbClr val="002060"/>
                </a:solidFill>
                <a:latin typeface="TimesNewRomanPSMT"/>
              </a:rPr>
              <a:t>happy, steady, new, large, round</a:t>
            </a:r>
          </a:p>
          <a:p>
            <a:pPr>
              <a:lnSpc>
                <a:spcPct val="200000"/>
              </a:lnSpc>
            </a:pPr>
            <a:r>
              <a:rPr lang="en-US" sz="5100" i="1" dirty="0">
                <a:solidFill>
                  <a:srgbClr val="C00000"/>
                </a:solidFill>
                <a:latin typeface="TimesNewRomanPS-ItalicMT"/>
              </a:rPr>
              <a:t>A</a:t>
            </a:r>
            <a:r>
              <a:rPr lang="en-US" sz="5100" b="0" i="1" u="none" strike="noStrike" baseline="0" dirty="0">
                <a:solidFill>
                  <a:srgbClr val="C00000"/>
                </a:solidFill>
                <a:latin typeface="TimesNewRomanPS-ItalicMT"/>
              </a:rPr>
              <a:t>dverb</a:t>
            </a:r>
            <a:r>
              <a:rPr lang="en-US" sz="5100" b="0" i="1" u="none" strike="noStrike" baseline="0" dirty="0">
                <a:solidFill>
                  <a:srgbClr val="002060"/>
                </a:solidFill>
                <a:latin typeface="TimesNewRomanPS-ItalicMT"/>
              </a:rPr>
              <a:t> — </a:t>
            </a:r>
            <a:r>
              <a:rPr lang="en-US" sz="5100" b="0" i="0" u="none" strike="noStrike" baseline="0" dirty="0">
                <a:solidFill>
                  <a:srgbClr val="002060"/>
                </a:solidFill>
                <a:latin typeface="TimesNewRomanPSMT"/>
              </a:rPr>
              <a:t>steadily, completely, really, very, </a:t>
            </a:r>
          </a:p>
          <a:p>
            <a:pPr>
              <a:lnSpc>
                <a:spcPct val="200000"/>
              </a:lnSpc>
            </a:pPr>
            <a:r>
              <a:rPr lang="en-US" sz="5100" b="0" i="1" u="none" strike="noStrike" baseline="0" dirty="0">
                <a:solidFill>
                  <a:srgbClr val="C00000"/>
                </a:solidFill>
                <a:latin typeface="TimesNewRomanPS-ItalicMT"/>
              </a:rPr>
              <a:t>Verb</a:t>
            </a:r>
            <a:r>
              <a:rPr lang="en-US" sz="5100" b="0" i="1" u="none" strike="noStrike" baseline="0" dirty="0">
                <a:solidFill>
                  <a:srgbClr val="002060"/>
                </a:solidFill>
                <a:latin typeface="TimesNewRomanPS-ItalicMT"/>
              </a:rPr>
              <a:t> — </a:t>
            </a:r>
            <a:r>
              <a:rPr lang="en-US" sz="5100" b="0" i="0" u="none" strike="noStrike" baseline="0" dirty="0">
                <a:solidFill>
                  <a:srgbClr val="002060"/>
                </a:solidFill>
                <a:latin typeface="TimesNewRomanPSMT"/>
              </a:rPr>
              <a:t>search, grow, play, be, have, do</a:t>
            </a:r>
            <a:endParaRPr lang="en-US" sz="5100" dirty="0"/>
          </a:p>
        </p:txBody>
      </p:sp>
      <p:sp>
        <p:nvSpPr>
          <p:cNvPr id="4" name="Content Placeholder 3">
            <a:extLst>
              <a:ext uri="{FF2B5EF4-FFF2-40B4-BE49-F238E27FC236}">
                <a16:creationId xmlns:a16="http://schemas.microsoft.com/office/drawing/2014/main" id="{368F7317-09B5-460B-977A-86E63C59CFAC}"/>
              </a:ext>
            </a:extLst>
          </p:cNvPr>
          <p:cNvSpPr>
            <a:spLocks noGrp="1"/>
          </p:cNvSpPr>
          <p:nvPr>
            <p:ph sz="half" idx="2"/>
          </p:nvPr>
        </p:nvSpPr>
        <p:spPr>
          <a:xfrm>
            <a:off x="6542500" y="1274708"/>
            <a:ext cx="5368955" cy="4023360"/>
          </a:xfrm>
          <a:ln w="31750">
            <a:solidFill>
              <a:schemeClr val="tx1"/>
            </a:solidFill>
          </a:ln>
        </p:spPr>
        <p:txBody>
          <a:bodyPr>
            <a:normAutofit fontScale="40000" lnSpcReduction="20000"/>
          </a:bodyPr>
          <a:lstStyle/>
          <a:p>
            <a:pPr>
              <a:lnSpc>
                <a:spcPct val="160000"/>
              </a:lnSpc>
            </a:pPr>
            <a:r>
              <a:rPr lang="en-US" sz="4400" i="1" dirty="0">
                <a:solidFill>
                  <a:srgbClr val="0F7126"/>
                </a:solidFill>
                <a:latin typeface="TimesNewRomanPS-ItalicMT"/>
              </a:rPr>
              <a:t>B-  Closed-System Items ( Functional)</a:t>
            </a:r>
          </a:p>
          <a:p>
            <a:pPr marL="0" indent="0">
              <a:lnSpc>
                <a:spcPct val="160000"/>
              </a:lnSpc>
              <a:buNone/>
            </a:pPr>
            <a:r>
              <a:rPr lang="en-US" sz="5100" dirty="0">
                <a:solidFill>
                  <a:srgbClr val="C00000"/>
                </a:solidFill>
              </a:rPr>
              <a:t>    article </a:t>
            </a:r>
            <a:r>
              <a:rPr lang="en-US" sz="5100" dirty="0">
                <a:solidFill>
                  <a:srgbClr val="0070C0"/>
                </a:solidFill>
              </a:rPr>
              <a:t>— the, a(n)</a:t>
            </a:r>
          </a:p>
          <a:p>
            <a:pPr>
              <a:lnSpc>
                <a:spcPct val="160000"/>
              </a:lnSpc>
            </a:pPr>
            <a:r>
              <a:rPr lang="en-US" sz="5100" dirty="0">
                <a:solidFill>
                  <a:srgbClr val="C00000"/>
                </a:solidFill>
              </a:rPr>
              <a:t>  demonstrative</a:t>
            </a:r>
            <a:r>
              <a:rPr lang="en-US" sz="5100" dirty="0">
                <a:solidFill>
                  <a:srgbClr val="0070C0"/>
                </a:solidFill>
              </a:rPr>
              <a:t> — that, this</a:t>
            </a:r>
          </a:p>
          <a:p>
            <a:pPr marL="201168" lvl="1" indent="0">
              <a:lnSpc>
                <a:spcPct val="160000"/>
              </a:lnSpc>
              <a:buNone/>
            </a:pPr>
            <a:r>
              <a:rPr lang="en-US" sz="5500" dirty="0">
                <a:solidFill>
                  <a:srgbClr val="C00000"/>
                </a:solidFill>
              </a:rPr>
              <a:t>pronoun</a:t>
            </a:r>
            <a:r>
              <a:rPr lang="en-US" sz="5500" dirty="0">
                <a:solidFill>
                  <a:srgbClr val="0070C0"/>
                </a:solidFill>
              </a:rPr>
              <a:t> — he, they, anybody, one, which</a:t>
            </a:r>
          </a:p>
          <a:p>
            <a:pPr marL="201168" lvl="1" indent="0">
              <a:lnSpc>
                <a:spcPct val="160000"/>
              </a:lnSpc>
              <a:buNone/>
            </a:pPr>
            <a:r>
              <a:rPr lang="en-US" sz="5500" dirty="0">
                <a:solidFill>
                  <a:srgbClr val="C00000"/>
                </a:solidFill>
              </a:rPr>
              <a:t>preposition</a:t>
            </a:r>
            <a:r>
              <a:rPr lang="en-US" sz="5500" dirty="0">
                <a:solidFill>
                  <a:srgbClr val="0070C0"/>
                </a:solidFill>
              </a:rPr>
              <a:t> — of, at, in, without, in spite of</a:t>
            </a:r>
          </a:p>
          <a:p>
            <a:pPr marL="201168" lvl="1" indent="0">
              <a:lnSpc>
                <a:spcPct val="160000"/>
              </a:lnSpc>
              <a:buNone/>
            </a:pPr>
            <a:r>
              <a:rPr lang="en-US" sz="5500" dirty="0">
                <a:solidFill>
                  <a:srgbClr val="C00000"/>
                </a:solidFill>
              </a:rPr>
              <a:t>conjunction</a:t>
            </a:r>
            <a:r>
              <a:rPr lang="en-US" sz="5500" dirty="0">
                <a:solidFill>
                  <a:srgbClr val="0070C0"/>
                </a:solidFill>
              </a:rPr>
              <a:t> — and, that, when, although</a:t>
            </a:r>
          </a:p>
          <a:p>
            <a:pPr marL="201168" lvl="1" indent="0">
              <a:lnSpc>
                <a:spcPct val="160000"/>
              </a:lnSpc>
              <a:buNone/>
            </a:pPr>
            <a:r>
              <a:rPr lang="en-US" sz="5500" dirty="0">
                <a:solidFill>
                  <a:srgbClr val="C00000"/>
                </a:solidFill>
              </a:rPr>
              <a:t>interjection</a:t>
            </a:r>
            <a:r>
              <a:rPr lang="en-US" sz="5500" dirty="0">
                <a:solidFill>
                  <a:srgbClr val="0070C0"/>
                </a:solidFill>
              </a:rPr>
              <a:t> — oh, ah, ugh, phew</a:t>
            </a:r>
          </a:p>
        </p:txBody>
      </p:sp>
    </p:spTree>
    <p:extLst>
      <p:ext uri="{BB962C8B-B14F-4D97-AF65-F5344CB8AC3E}">
        <p14:creationId xmlns:p14="http://schemas.microsoft.com/office/powerpoint/2010/main" val="3853168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528FB-ED6C-4E39-9BB8-351F7B043F0F}"/>
              </a:ext>
            </a:extLst>
          </p:cNvPr>
          <p:cNvSpPr>
            <a:spLocks noGrp="1"/>
          </p:cNvSpPr>
          <p:nvPr>
            <p:ph type="title"/>
          </p:nvPr>
        </p:nvSpPr>
        <p:spPr/>
        <p:txBody>
          <a:bodyPr/>
          <a:lstStyle/>
          <a:p>
            <a:r>
              <a:rPr lang="en-US" b="1" dirty="0">
                <a:solidFill>
                  <a:srgbClr val="C00000"/>
                </a:solidFill>
              </a:rPr>
              <a:t>Types of Verb</a:t>
            </a:r>
          </a:p>
        </p:txBody>
      </p:sp>
      <p:pic>
        <p:nvPicPr>
          <p:cNvPr id="5" name="Content Placeholder 4">
            <a:extLst>
              <a:ext uri="{FF2B5EF4-FFF2-40B4-BE49-F238E27FC236}">
                <a16:creationId xmlns:a16="http://schemas.microsoft.com/office/drawing/2014/main" id="{94E42C55-166B-4F36-9712-8E3630CAB705}"/>
              </a:ext>
            </a:extLst>
          </p:cNvPr>
          <p:cNvPicPr>
            <a:picLocks noGrp="1" noChangeAspect="1"/>
          </p:cNvPicPr>
          <p:nvPr>
            <p:ph idx="1"/>
          </p:nvPr>
        </p:nvPicPr>
        <p:blipFill>
          <a:blip r:embed="rId2">
            <a:duotone>
              <a:prstClr val="black"/>
              <a:schemeClr val="accent2">
                <a:tint val="45000"/>
                <a:satMod val="400000"/>
              </a:schemeClr>
            </a:duotone>
          </a:blip>
          <a:stretch>
            <a:fillRect/>
          </a:stretch>
        </p:blipFill>
        <p:spPr>
          <a:xfrm>
            <a:off x="985992" y="2314575"/>
            <a:ext cx="9877115" cy="2609850"/>
          </a:xfrm>
          <a:prstGeom prst="rect">
            <a:avLst/>
          </a:prstGeom>
          <a:ln>
            <a:noFill/>
          </a:ln>
          <a:effectLst>
            <a:outerShdw blurRad="190500" algn="tl" rotWithShape="0">
              <a:srgbClr val="000000">
                <a:alpha val="70000"/>
              </a:srgbClr>
            </a:outerShdw>
          </a:effectLst>
        </p:spPr>
      </p:pic>
      <p:sp>
        <p:nvSpPr>
          <p:cNvPr id="7" name="TextBox 6">
            <a:extLst>
              <a:ext uri="{FF2B5EF4-FFF2-40B4-BE49-F238E27FC236}">
                <a16:creationId xmlns:a16="http://schemas.microsoft.com/office/drawing/2014/main" id="{F50858FC-8BA0-4B68-AF30-C0C15153D1FA}"/>
              </a:ext>
            </a:extLst>
          </p:cNvPr>
          <p:cNvSpPr txBox="1"/>
          <p:nvPr/>
        </p:nvSpPr>
        <p:spPr>
          <a:xfrm>
            <a:off x="3219450"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3726869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7E755-2206-47A2-A926-05D9DF39F890}"/>
              </a:ext>
            </a:extLst>
          </p:cNvPr>
          <p:cNvSpPr>
            <a:spLocks noGrp="1"/>
          </p:cNvSpPr>
          <p:nvPr>
            <p:ph type="title"/>
          </p:nvPr>
        </p:nvSpPr>
        <p:spPr>
          <a:xfrm>
            <a:off x="973454" y="278634"/>
            <a:ext cx="10058400" cy="652416"/>
          </a:xfrm>
        </p:spPr>
        <p:txBody>
          <a:bodyPr>
            <a:normAutofit/>
          </a:bodyPr>
          <a:lstStyle/>
          <a:p>
            <a:r>
              <a:rPr lang="en-US" sz="3600" b="1" i="0" u="none" strike="noStrike" baseline="0" dirty="0">
                <a:solidFill>
                  <a:srgbClr val="C00000"/>
                </a:solidFill>
                <a:latin typeface="Segoe UI Semilight" panose="020B0402040204020203" pitchFamily="34" charset="0"/>
                <a:cs typeface="Segoe UI Semilight" panose="020B0402040204020203" pitchFamily="34" charset="0"/>
              </a:rPr>
              <a:t>VERBAL FORMS AND THE VERB PHRASE</a:t>
            </a:r>
            <a:endParaRPr lang="en-US" sz="8000" dirty="0">
              <a:solidFill>
                <a:srgbClr val="C00000"/>
              </a:solidFill>
              <a:latin typeface="Segoe UI Semilight" panose="020B0402040204020203" pitchFamily="34" charset="0"/>
              <a:cs typeface="Segoe UI Semilight" panose="020B0402040204020203" pitchFamily="34" charset="0"/>
            </a:endParaRPr>
          </a:p>
        </p:txBody>
      </p:sp>
      <p:sp>
        <p:nvSpPr>
          <p:cNvPr id="9" name="TextBox 8">
            <a:extLst>
              <a:ext uri="{FF2B5EF4-FFF2-40B4-BE49-F238E27FC236}">
                <a16:creationId xmlns:a16="http://schemas.microsoft.com/office/drawing/2014/main" id="{2EDF9D49-5E14-4779-8034-B5DA85814FFD}"/>
              </a:ext>
            </a:extLst>
          </p:cNvPr>
          <p:cNvSpPr txBox="1"/>
          <p:nvPr/>
        </p:nvSpPr>
        <p:spPr>
          <a:xfrm>
            <a:off x="973454" y="1027752"/>
            <a:ext cx="9627870" cy="719171"/>
          </a:xfrm>
          <a:prstGeom prst="rect">
            <a:avLst/>
          </a:prstGeom>
          <a:noFill/>
        </p:spPr>
        <p:txBody>
          <a:bodyPr wrap="square">
            <a:spAutoFit/>
          </a:bodyPr>
          <a:lstStyle/>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 Many English Verbs have 5 forms:  </a:t>
            </a:r>
          </a:p>
          <a:p>
            <a:pPr marL="0" marR="0" lvl="0" indent="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endParaRPr>
          </a:p>
        </p:txBody>
      </p:sp>
      <p:graphicFrame>
        <p:nvGraphicFramePr>
          <p:cNvPr id="13" name="Table 13">
            <a:extLst>
              <a:ext uri="{FF2B5EF4-FFF2-40B4-BE49-F238E27FC236}">
                <a16:creationId xmlns:a16="http://schemas.microsoft.com/office/drawing/2014/main" id="{D522C02D-F4AD-4811-A13F-B3282FBC9EFD}"/>
              </a:ext>
            </a:extLst>
          </p:cNvPr>
          <p:cNvGraphicFramePr>
            <a:graphicFrameLocks noGrp="1"/>
          </p:cNvGraphicFramePr>
          <p:nvPr>
            <p:extLst>
              <p:ext uri="{D42A27DB-BD31-4B8C-83A1-F6EECF244321}">
                <p14:modId xmlns:p14="http://schemas.microsoft.com/office/powerpoint/2010/main" val="3332306297"/>
              </p:ext>
            </p:extLst>
          </p:nvPr>
        </p:nvGraphicFramePr>
        <p:xfrm>
          <a:off x="973454" y="1387337"/>
          <a:ext cx="10752798" cy="3383280"/>
        </p:xfrm>
        <a:graphic>
          <a:graphicData uri="http://schemas.openxmlformats.org/drawingml/2006/table">
            <a:tbl>
              <a:tblPr firstRow="1" bandRow="1">
                <a:tableStyleId>{5C22544A-7EE6-4342-B048-85BDC9FD1C3A}</a:tableStyleId>
              </a:tblPr>
              <a:tblGrid>
                <a:gridCol w="1728920">
                  <a:extLst>
                    <a:ext uri="{9D8B030D-6E8A-4147-A177-3AD203B41FA5}">
                      <a16:colId xmlns:a16="http://schemas.microsoft.com/office/drawing/2014/main" val="2105695969"/>
                    </a:ext>
                  </a:extLst>
                </a:gridCol>
                <a:gridCol w="1728920">
                  <a:extLst>
                    <a:ext uri="{9D8B030D-6E8A-4147-A177-3AD203B41FA5}">
                      <a16:colId xmlns:a16="http://schemas.microsoft.com/office/drawing/2014/main" val="4227701613"/>
                    </a:ext>
                  </a:extLst>
                </a:gridCol>
                <a:gridCol w="1886952">
                  <a:extLst>
                    <a:ext uri="{9D8B030D-6E8A-4147-A177-3AD203B41FA5}">
                      <a16:colId xmlns:a16="http://schemas.microsoft.com/office/drawing/2014/main" val="1962091329"/>
                    </a:ext>
                  </a:extLst>
                </a:gridCol>
                <a:gridCol w="1570886">
                  <a:extLst>
                    <a:ext uri="{9D8B030D-6E8A-4147-A177-3AD203B41FA5}">
                      <a16:colId xmlns:a16="http://schemas.microsoft.com/office/drawing/2014/main" val="2858903858"/>
                    </a:ext>
                  </a:extLst>
                </a:gridCol>
                <a:gridCol w="1728920">
                  <a:extLst>
                    <a:ext uri="{9D8B030D-6E8A-4147-A177-3AD203B41FA5}">
                      <a16:colId xmlns:a16="http://schemas.microsoft.com/office/drawing/2014/main" val="2959357198"/>
                    </a:ext>
                  </a:extLst>
                </a:gridCol>
                <a:gridCol w="2108200">
                  <a:extLst>
                    <a:ext uri="{9D8B030D-6E8A-4147-A177-3AD203B41FA5}">
                      <a16:colId xmlns:a16="http://schemas.microsoft.com/office/drawing/2014/main" val="3231279746"/>
                    </a:ext>
                  </a:extLst>
                </a:gridCol>
              </a:tblGrid>
              <a:tr h="449526">
                <a:tc>
                  <a:txBody>
                    <a:bodyPr/>
                    <a:lstStyle/>
                    <a:p>
                      <a:endParaRPr lang="en-US" sz="2400">
                        <a:solidFill>
                          <a:schemeClr val="tx1"/>
                        </a:solidFill>
                        <a:latin typeface="Franklin Gothic Demi Cond" panose="020B0706030402020204" pitchFamily="34" charset="0"/>
                      </a:endParaRPr>
                    </a:p>
                  </a:txBody>
                  <a:tcPr/>
                </a:tc>
                <a:tc>
                  <a:txBody>
                    <a:bodyPr/>
                    <a:lstStyle/>
                    <a:p>
                      <a:r>
                        <a:rPr lang="en-US" sz="2400" b="1" dirty="0">
                          <a:solidFill>
                            <a:schemeClr val="tx1"/>
                          </a:solidFill>
                          <a:latin typeface="Franklin Gothic Demi Cond" panose="020B0706030402020204" pitchFamily="34" charset="0"/>
                          <a:ea typeface="Artifakt Element" panose="020B0503050000020004" pitchFamily="34" charset="0"/>
                        </a:rPr>
                        <a:t>the base</a:t>
                      </a:r>
                    </a:p>
                    <a:p>
                      <a:r>
                        <a:rPr lang="en-US" sz="2400" b="1" dirty="0">
                          <a:solidFill>
                            <a:schemeClr val="tx1"/>
                          </a:solidFill>
                          <a:latin typeface="Franklin Gothic Demi Cond" panose="020B0706030402020204" pitchFamily="34" charset="0"/>
                          <a:ea typeface="Artifakt Element" panose="020B0503050000020004" pitchFamily="34" charset="0"/>
                        </a:rPr>
                        <a:t>1- </a:t>
                      </a:r>
                      <a:endParaRPr lang="en-US" sz="2400" dirty="0">
                        <a:solidFill>
                          <a:schemeClr val="tx1"/>
                        </a:solidFill>
                        <a:latin typeface="Franklin Gothic Demi Cond" panose="020B0706030402020204" pitchFamily="34" charset="0"/>
                      </a:endParaRPr>
                    </a:p>
                  </a:txBody>
                  <a:tcPr/>
                </a:tc>
                <a:tc>
                  <a:txBody>
                    <a:bodyPr/>
                    <a:lstStyle/>
                    <a:p>
                      <a:r>
                        <a:rPr lang="en-US" sz="2400" dirty="0">
                          <a:solidFill>
                            <a:schemeClr val="tx1"/>
                          </a:solidFill>
                          <a:latin typeface="Franklin Gothic Demi Cond" panose="020B0706030402020204" pitchFamily="34" charset="0"/>
                        </a:rPr>
                        <a:t>-S Form </a:t>
                      </a:r>
                    </a:p>
                    <a:p>
                      <a:r>
                        <a:rPr lang="en-US" sz="2400" dirty="0">
                          <a:solidFill>
                            <a:schemeClr val="tx1"/>
                          </a:solidFill>
                          <a:latin typeface="Franklin Gothic Demi Cond" panose="020B0706030402020204" pitchFamily="34" charset="0"/>
                        </a:rPr>
                        <a:t>2-</a:t>
                      </a:r>
                    </a:p>
                  </a:txBody>
                  <a:tcPr/>
                </a:tc>
                <a:tc>
                  <a:txBody>
                    <a:bodyPr/>
                    <a:lstStyle/>
                    <a:p>
                      <a:r>
                        <a:rPr lang="en-US" sz="2400" b="1" dirty="0">
                          <a:solidFill>
                            <a:schemeClr val="tx1"/>
                          </a:solidFill>
                          <a:latin typeface="Franklin Gothic Demi Cond" panose="020B0706030402020204" pitchFamily="34" charset="0"/>
                          <a:ea typeface="Artifakt Element" panose="020B0503050000020004" pitchFamily="34" charset="0"/>
                        </a:rPr>
                        <a:t>the Past</a:t>
                      </a:r>
                    </a:p>
                    <a:p>
                      <a:r>
                        <a:rPr lang="en-US" sz="2400" b="1" dirty="0">
                          <a:solidFill>
                            <a:schemeClr val="tx1"/>
                          </a:solidFill>
                          <a:latin typeface="Franklin Gothic Demi Cond" panose="020B0706030402020204" pitchFamily="34" charset="0"/>
                        </a:rPr>
                        <a:t>3-</a:t>
                      </a:r>
                      <a:endParaRPr lang="en-US" sz="2400" dirty="0">
                        <a:solidFill>
                          <a:schemeClr val="tx1"/>
                        </a:solidFill>
                        <a:latin typeface="Franklin Gothic Demi Cond" panose="020B0706030402020204" pitchFamily="34" charset="0"/>
                      </a:endParaRPr>
                    </a:p>
                  </a:txBody>
                  <a:tcPr/>
                </a:tc>
                <a:tc>
                  <a:txBody>
                    <a:bodyPr/>
                    <a:lstStyle/>
                    <a:p>
                      <a:r>
                        <a:rPr lang="en-US" sz="2400" b="1" dirty="0">
                          <a:solidFill>
                            <a:schemeClr val="tx1"/>
                          </a:solidFill>
                          <a:latin typeface="Franklin Gothic Demi Cond" panose="020B0706030402020204" pitchFamily="34" charset="0"/>
                          <a:ea typeface="Artifakt Element" panose="020B0503050000020004" pitchFamily="34" charset="0"/>
                        </a:rPr>
                        <a:t>the –ING</a:t>
                      </a:r>
                    </a:p>
                    <a:p>
                      <a:r>
                        <a:rPr lang="en-US" sz="2400" b="1" dirty="0">
                          <a:solidFill>
                            <a:schemeClr val="tx1"/>
                          </a:solidFill>
                          <a:latin typeface="Franklin Gothic Demi Cond" panose="020B0706030402020204" pitchFamily="34" charset="0"/>
                        </a:rPr>
                        <a:t>4- </a:t>
                      </a:r>
                      <a:endParaRPr lang="en-US" sz="2400" dirty="0">
                        <a:solidFill>
                          <a:schemeClr val="tx1"/>
                        </a:solidFill>
                        <a:latin typeface="Franklin Gothic Demi Cond" panose="020B0706030402020204" pitchFamily="34" charset="0"/>
                      </a:endParaRPr>
                    </a:p>
                  </a:txBody>
                  <a:tcPr/>
                </a:tc>
                <a:tc>
                  <a:txBody>
                    <a:bodyPr/>
                    <a:lstStyle/>
                    <a:p>
                      <a:r>
                        <a:rPr lang="en-US" sz="2400" b="1" dirty="0">
                          <a:solidFill>
                            <a:schemeClr val="tx1"/>
                          </a:solidFill>
                          <a:latin typeface="Franklin Gothic Demi Cond" panose="020B0706030402020204" pitchFamily="34" charset="0"/>
                          <a:ea typeface="Artifakt Element" panose="020B0503050000020004" pitchFamily="34" charset="0"/>
                        </a:rPr>
                        <a:t>Ed Participle </a:t>
                      </a:r>
                    </a:p>
                    <a:p>
                      <a:r>
                        <a:rPr lang="en-US" sz="2400" b="1" dirty="0">
                          <a:solidFill>
                            <a:schemeClr val="tx1"/>
                          </a:solidFill>
                          <a:latin typeface="Franklin Gothic Demi Cond" panose="020B0706030402020204" pitchFamily="34" charset="0"/>
                          <a:ea typeface="Artifakt Element" panose="020B0503050000020004" pitchFamily="34" charset="0"/>
                        </a:rPr>
                        <a:t>5- </a:t>
                      </a:r>
                    </a:p>
                  </a:txBody>
                  <a:tcPr/>
                </a:tc>
                <a:extLst>
                  <a:ext uri="{0D108BD9-81ED-4DB2-BD59-A6C34878D82A}">
                    <a16:rowId xmlns:a16="http://schemas.microsoft.com/office/drawing/2014/main" val="656158143"/>
                  </a:ext>
                </a:extLst>
              </a:tr>
              <a:tr h="370840">
                <a:tc>
                  <a:txBody>
                    <a:bodyPr/>
                    <a:lstStyle/>
                    <a:p>
                      <a:r>
                        <a:rPr lang="en-US" sz="2400" dirty="0">
                          <a:solidFill>
                            <a:srgbClr val="00B050"/>
                          </a:solidFill>
                          <a:latin typeface="Franklin Gothic Demi Cond" panose="020B0706030402020204" pitchFamily="34" charset="0"/>
                        </a:rPr>
                        <a:t>regular lexical verbs</a:t>
                      </a:r>
                    </a:p>
                  </a:txBody>
                  <a:tcPr/>
                </a:tc>
                <a:tc>
                  <a:txBody>
                    <a:bodyPr/>
                    <a:lstStyle/>
                    <a:p>
                      <a:r>
                        <a:rPr lang="en-US" sz="2400" dirty="0">
                          <a:solidFill>
                            <a:srgbClr val="7030A0"/>
                          </a:solidFill>
                          <a:latin typeface="Franklin Gothic Demi Cond" panose="020B0706030402020204" pitchFamily="34" charset="0"/>
                        </a:rPr>
                        <a:t>call </a:t>
                      </a:r>
                    </a:p>
                    <a:p>
                      <a:r>
                        <a:rPr lang="en-US" sz="2400" dirty="0">
                          <a:solidFill>
                            <a:srgbClr val="7030A0"/>
                          </a:solidFill>
                          <a:latin typeface="Franklin Gothic Demi Cond" panose="020B0706030402020204" pitchFamily="34" charset="0"/>
                        </a:rPr>
                        <a:t>play</a:t>
                      </a:r>
                    </a:p>
                    <a:p>
                      <a:r>
                        <a:rPr lang="en-US" sz="2400" dirty="0">
                          <a:solidFill>
                            <a:srgbClr val="7030A0"/>
                          </a:solidFill>
                          <a:latin typeface="Franklin Gothic Demi Cond" panose="020B0706030402020204" pitchFamily="34" charset="0"/>
                        </a:rPr>
                        <a:t>move</a:t>
                      </a:r>
                    </a:p>
                  </a:txBody>
                  <a:tcPr/>
                </a:tc>
                <a:tc>
                  <a:txBody>
                    <a:bodyPr/>
                    <a:lstStyle/>
                    <a:p>
                      <a:r>
                        <a:rPr lang="en-US" sz="2400" dirty="0">
                          <a:solidFill>
                            <a:srgbClr val="7030A0"/>
                          </a:solidFill>
                          <a:latin typeface="Franklin Gothic Demi Cond" panose="020B0706030402020204" pitchFamily="34" charset="0"/>
                        </a:rPr>
                        <a:t>calls</a:t>
                      </a:r>
                    </a:p>
                    <a:p>
                      <a:r>
                        <a:rPr lang="en-US" sz="2400" dirty="0">
                          <a:solidFill>
                            <a:srgbClr val="7030A0"/>
                          </a:solidFill>
                          <a:latin typeface="Franklin Gothic Demi Cond" panose="020B0706030402020204" pitchFamily="34" charset="0"/>
                        </a:rPr>
                        <a:t>plays</a:t>
                      </a:r>
                    </a:p>
                    <a:p>
                      <a:r>
                        <a:rPr lang="en-US" sz="2400" dirty="0">
                          <a:solidFill>
                            <a:srgbClr val="7030A0"/>
                          </a:solidFill>
                          <a:latin typeface="Franklin Gothic Demi Cond" panose="020B0706030402020204" pitchFamily="34" charset="0"/>
                        </a:rPr>
                        <a:t>moves </a:t>
                      </a:r>
                    </a:p>
                  </a:txBody>
                  <a:tcPr/>
                </a:tc>
                <a:tc>
                  <a:txBody>
                    <a:bodyPr/>
                    <a:lstStyle/>
                    <a:p>
                      <a:r>
                        <a:rPr lang="en-US" sz="2400" dirty="0">
                          <a:solidFill>
                            <a:srgbClr val="7030A0"/>
                          </a:solidFill>
                          <a:latin typeface="Franklin Gothic Demi Cond" panose="020B0706030402020204" pitchFamily="34" charset="0"/>
                        </a:rPr>
                        <a:t>called</a:t>
                      </a:r>
                    </a:p>
                    <a:p>
                      <a:r>
                        <a:rPr lang="en-US" sz="2400" dirty="0">
                          <a:solidFill>
                            <a:srgbClr val="7030A0"/>
                          </a:solidFill>
                          <a:latin typeface="Franklin Gothic Demi Cond" panose="020B0706030402020204" pitchFamily="34" charset="0"/>
                        </a:rPr>
                        <a:t>played</a:t>
                      </a:r>
                    </a:p>
                    <a:p>
                      <a:r>
                        <a:rPr lang="en-US" sz="2400" dirty="0">
                          <a:solidFill>
                            <a:srgbClr val="7030A0"/>
                          </a:solidFill>
                          <a:latin typeface="Franklin Gothic Demi Cond" panose="020B0706030402020204" pitchFamily="34" charset="0"/>
                        </a:rPr>
                        <a:t>moved </a:t>
                      </a:r>
                    </a:p>
                  </a:txBody>
                  <a:tcPr/>
                </a:tc>
                <a:tc>
                  <a:txBody>
                    <a:bodyPr/>
                    <a:lstStyle/>
                    <a:p>
                      <a:r>
                        <a:rPr lang="en-US" sz="2400" dirty="0">
                          <a:solidFill>
                            <a:srgbClr val="7030A0"/>
                          </a:solidFill>
                          <a:latin typeface="Franklin Gothic Demi Cond" panose="020B0706030402020204" pitchFamily="34" charset="0"/>
                        </a:rPr>
                        <a:t>calling </a:t>
                      </a:r>
                    </a:p>
                    <a:p>
                      <a:r>
                        <a:rPr lang="en-US" sz="2400" dirty="0">
                          <a:solidFill>
                            <a:srgbClr val="7030A0"/>
                          </a:solidFill>
                          <a:latin typeface="Franklin Gothic Demi Cond" panose="020B0706030402020204" pitchFamily="34" charset="0"/>
                        </a:rPr>
                        <a:t>playing </a:t>
                      </a:r>
                    </a:p>
                    <a:p>
                      <a:r>
                        <a:rPr lang="en-US" sz="2400" dirty="0">
                          <a:solidFill>
                            <a:srgbClr val="7030A0"/>
                          </a:solidFill>
                          <a:latin typeface="Franklin Gothic Demi Cond" panose="020B0706030402020204" pitchFamily="34" charset="0"/>
                        </a:rPr>
                        <a:t>moving </a:t>
                      </a:r>
                    </a:p>
                  </a:txBody>
                  <a:tcPr/>
                </a:tc>
                <a:tc>
                  <a:txBody>
                    <a:bodyPr/>
                    <a:lstStyle/>
                    <a:p>
                      <a:r>
                        <a:rPr lang="en-US" sz="2400" dirty="0">
                          <a:solidFill>
                            <a:srgbClr val="7030A0"/>
                          </a:solidFill>
                          <a:latin typeface="Franklin Gothic Demi Cond" panose="020B0706030402020204" pitchFamily="34" charset="0"/>
                        </a:rPr>
                        <a:t>called </a:t>
                      </a:r>
                    </a:p>
                    <a:p>
                      <a:r>
                        <a:rPr lang="en-US" sz="2400" dirty="0">
                          <a:solidFill>
                            <a:srgbClr val="7030A0"/>
                          </a:solidFill>
                          <a:latin typeface="Franklin Gothic Demi Cond" panose="020B0706030402020204" pitchFamily="34" charset="0"/>
                        </a:rPr>
                        <a:t>played</a:t>
                      </a:r>
                    </a:p>
                    <a:p>
                      <a:r>
                        <a:rPr lang="en-US" sz="2400" dirty="0">
                          <a:solidFill>
                            <a:srgbClr val="7030A0"/>
                          </a:solidFill>
                          <a:latin typeface="Franklin Gothic Demi Cond" panose="020B0706030402020204" pitchFamily="34" charset="0"/>
                        </a:rPr>
                        <a:t>moved ( 5 Forms</a:t>
                      </a:r>
                    </a:p>
                  </a:txBody>
                  <a:tcPr/>
                </a:tc>
                <a:extLst>
                  <a:ext uri="{0D108BD9-81ED-4DB2-BD59-A6C34878D82A}">
                    <a16:rowId xmlns:a16="http://schemas.microsoft.com/office/drawing/2014/main" val="3933229458"/>
                  </a:ext>
                </a:extLst>
              </a:tr>
              <a:tr h="370840">
                <a:tc rowSpan="3">
                  <a:txBody>
                    <a:bodyPr/>
                    <a:lstStyle/>
                    <a:p>
                      <a:r>
                        <a:rPr lang="en-US" sz="2400" dirty="0">
                          <a:solidFill>
                            <a:srgbClr val="FF0000"/>
                          </a:solidFill>
                          <a:latin typeface="Franklin Gothic Demi Cond" panose="020B0706030402020204" pitchFamily="34" charset="0"/>
                        </a:rPr>
                        <a:t>irregular lexical verbs </a:t>
                      </a:r>
                    </a:p>
                  </a:txBody>
                  <a:tcPr/>
                </a:tc>
                <a:tc>
                  <a:txBody>
                    <a:bodyPr/>
                    <a:lstStyle/>
                    <a:p>
                      <a:r>
                        <a:rPr lang="en-US" sz="2400" dirty="0">
                          <a:solidFill>
                            <a:srgbClr val="002060"/>
                          </a:solidFill>
                          <a:latin typeface="Franklin Gothic Demi Cond" panose="020B0706030402020204" pitchFamily="34" charset="0"/>
                        </a:rPr>
                        <a:t>put </a:t>
                      </a:r>
                    </a:p>
                  </a:txBody>
                  <a:tcPr/>
                </a:tc>
                <a:tc>
                  <a:txBody>
                    <a:bodyPr/>
                    <a:lstStyle/>
                    <a:p>
                      <a:r>
                        <a:rPr lang="en-US" sz="2400" dirty="0">
                          <a:solidFill>
                            <a:srgbClr val="002060"/>
                          </a:solidFill>
                          <a:latin typeface="Franklin Gothic Demi Cond" panose="020B0706030402020204" pitchFamily="34" charset="0"/>
                        </a:rPr>
                        <a:t>puts</a:t>
                      </a:r>
                    </a:p>
                  </a:txBody>
                  <a:tcPr/>
                </a:tc>
                <a:tc>
                  <a:txBody>
                    <a:bodyPr/>
                    <a:lstStyle/>
                    <a:p>
                      <a:r>
                        <a:rPr lang="en-US" sz="2400" dirty="0">
                          <a:solidFill>
                            <a:srgbClr val="002060"/>
                          </a:solidFill>
                          <a:latin typeface="Franklin Gothic Demi Cond" panose="020B0706030402020204" pitchFamily="34" charset="0"/>
                        </a:rPr>
                        <a:t>put</a:t>
                      </a:r>
                    </a:p>
                  </a:txBody>
                  <a:tcPr/>
                </a:tc>
                <a:tc>
                  <a:txBody>
                    <a:bodyPr/>
                    <a:lstStyle/>
                    <a:p>
                      <a:r>
                        <a:rPr lang="en-US" sz="2400" dirty="0">
                          <a:solidFill>
                            <a:srgbClr val="002060"/>
                          </a:solidFill>
                          <a:latin typeface="Franklin Gothic Demi Cond" panose="020B0706030402020204" pitchFamily="34" charset="0"/>
                        </a:rPr>
                        <a:t>putting </a:t>
                      </a:r>
                    </a:p>
                  </a:txBody>
                  <a:tcPr/>
                </a:tc>
                <a:tc>
                  <a:txBody>
                    <a:bodyPr/>
                    <a:lstStyle/>
                    <a:p>
                      <a:r>
                        <a:rPr lang="en-US" sz="2400" dirty="0">
                          <a:solidFill>
                            <a:srgbClr val="002060"/>
                          </a:solidFill>
                          <a:latin typeface="Franklin Gothic Demi Cond" panose="020B0706030402020204" pitchFamily="34" charset="0"/>
                        </a:rPr>
                        <a:t>put (3 Forms)</a:t>
                      </a:r>
                    </a:p>
                  </a:txBody>
                  <a:tcPr/>
                </a:tc>
                <a:extLst>
                  <a:ext uri="{0D108BD9-81ED-4DB2-BD59-A6C34878D82A}">
                    <a16:rowId xmlns:a16="http://schemas.microsoft.com/office/drawing/2014/main" val="1857676400"/>
                  </a:ext>
                </a:extLst>
              </a:tr>
              <a:tr h="370840">
                <a:tc vMerge="1">
                  <a:txBody>
                    <a:bodyPr/>
                    <a:lstStyle/>
                    <a:p>
                      <a:endParaRPr lang="en-US" dirty="0"/>
                    </a:p>
                  </a:txBody>
                  <a:tcPr/>
                </a:tc>
                <a:tc>
                  <a:txBody>
                    <a:bodyPr/>
                    <a:lstStyle/>
                    <a:p>
                      <a:r>
                        <a:rPr lang="en-US" sz="2400" dirty="0">
                          <a:solidFill>
                            <a:srgbClr val="0F7126"/>
                          </a:solidFill>
                          <a:latin typeface="Franklin Gothic Demi Cond" panose="020B0706030402020204" pitchFamily="34" charset="0"/>
                        </a:rPr>
                        <a:t>go </a:t>
                      </a:r>
                    </a:p>
                  </a:txBody>
                  <a:tcPr/>
                </a:tc>
                <a:tc>
                  <a:txBody>
                    <a:bodyPr/>
                    <a:lstStyle/>
                    <a:p>
                      <a:r>
                        <a:rPr lang="en-US" sz="2400" dirty="0">
                          <a:solidFill>
                            <a:srgbClr val="0F7126"/>
                          </a:solidFill>
                          <a:latin typeface="Franklin Gothic Demi Cond" panose="020B0706030402020204" pitchFamily="34" charset="0"/>
                        </a:rPr>
                        <a:t>goes</a:t>
                      </a:r>
                    </a:p>
                  </a:txBody>
                  <a:tcPr/>
                </a:tc>
                <a:tc>
                  <a:txBody>
                    <a:bodyPr/>
                    <a:lstStyle/>
                    <a:p>
                      <a:r>
                        <a:rPr lang="en-US" sz="2400" dirty="0">
                          <a:solidFill>
                            <a:srgbClr val="0F7126"/>
                          </a:solidFill>
                          <a:latin typeface="Franklin Gothic Demi Cond" panose="020B0706030402020204" pitchFamily="34" charset="0"/>
                        </a:rPr>
                        <a:t>went </a:t>
                      </a:r>
                    </a:p>
                  </a:txBody>
                  <a:tcPr/>
                </a:tc>
                <a:tc>
                  <a:txBody>
                    <a:bodyPr/>
                    <a:lstStyle/>
                    <a:p>
                      <a:r>
                        <a:rPr lang="en-US" sz="2400" dirty="0">
                          <a:solidFill>
                            <a:srgbClr val="0F7126"/>
                          </a:solidFill>
                          <a:latin typeface="Franklin Gothic Demi Cond" panose="020B0706030402020204" pitchFamily="34" charset="0"/>
                        </a:rPr>
                        <a:t>going </a:t>
                      </a:r>
                    </a:p>
                  </a:txBody>
                  <a:tcPr/>
                </a:tc>
                <a:tc>
                  <a:txBody>
                    <a:bodyPr/>
                    <a:lstStyle/>
                    <a:p>
                      <a:r>
                        <a:rPr lang="en-US" sz="2400" dirty="0">
                          <a:solidFill>
                            <a:srgbClr val="0F7126"/>
                          </a:solidFill>
                          <a:latin typeface="Franklin Gothic Demi Cond" panose="020B0706030402020204" pitchFamily="34" charset="0"/>
                        </a:rPr>
                        <a:t>gone ( 5 forms)</a:t>
                      </a:r>
                    </a:p>
                  </a:txBody>
                  <a:tcPr/>
                </a:tc>
                <a:extLst>
                  <a:ext uri="{0D108BD9-81ED-4DB2-BD59-A6C34878D82A}">
                    <a16:rowId xmlns:a16="http://schemas.microsoft.com/office/drawing/2014/main" val="1528817864"/>
                  </a:ext>
                </a:extLst>
              </a:tr>
              <a:tr h="370840">
                <a:tc vMerge="1">
                  <a:txBody>
                    <a:bodyPr/>
                    <a:lstStyle/>
                    <a:p>
                      <a:endParaRPr lang="en-US" dirty="0"/>
                    </a:p>
                  </a:txBody>
                  <a:tcPr/>
                </a:tc>
                <a:tc>
                  <a:txBody>
                    <a:bodyPr/>
                    <a:lstStyle/>
                    <a:p>
                      <a:r>
                        <a:rPr lang="en-US" sz="2400" dirty="0">
                          <a:solidFill>
                            <a:srgbClr val="C00000"/>
                          </a:solidFill>
                          <a:latin typeface="Franklin Gothic Demi Cond" panose="020B0706030402020204" pitchFamily="34" charset="0"/>
                        </a:rPr>
                        <a:t>be</a:t>
                      </a:r>
                    </a:p>
                  </a:txBody>
                  <a:tcPr/>
                </a:tc>
                <a:tc>
                  <a:txBody>
                    <a:bodyPr/>
                    <a:lstStyle/>
                    <a:p>
                      <a:r>
                        <a:rPr lang="en-US" sz="2400" dirty="0">
                          <a:solidFill>
                            <a:srgbClr val="C00000"/>
                          </a:solidFill>
                          <a:latin typeface="Franklin Gothic Demi Cond" panose="020B0706030402020204" pitchFamily="34" charset="0"/>
                        </a:rPr>
                        <a:t>is, are, am </a:t>
                      </a:r>
                    </a:p>
                  </a:txBody>
                  <a:tcPr/>
                </a:tc>
                <a:tc>
                  <a:txBody>
                    <a:bodyPr/>
                    <a:lstStyle/>
                    <a:p>
                      <a:r>
                        <a:rPr lang="en-US" sz="2400" dirty="0">
                          <a:solidFill>
                            <a:srgbClr val="C00000"/>
                          </a:solidFill>
                          <a:latin typeface="Franklin Gothic Demi Cond" panose="020B0706030402020204" pitchFamily="34" charset="0"/>
                        </a:rPr>
                        <a:t>was, were</a:t>
                      </a:r>
                    </a:p>
                  </a:txBody>
                  <a:tcPr/>
                </a:tc>
                <a:tc>
                  <a:txBody>
                    <a:bodyPr/>
                    <a:lstStyle/>
                    <a:p>
                      <a:r>
                        <a:rPr lang="en-US" sz="2400" dirty="0">
                          <a:solidFill>
                            <a:srgbClr val="C00000"/>
                          </a:solidFill>
                          <a:latin typeface="Franklin Gothic Demi Cond" panose="020B0706030402020204" pitchFamily="34" charset="0"/>
                        </a:rPr>
                        <a:t>being </a:t>
                      </a:r>
                    </a:p>
                  </a:txBody>
                  <a:tcPr/>
                </a:tc>
                <a:tc>
                  <a:txBody>
                    <a:bodyPr/>
                    <a:lstStyle/>
                    <a:p>
                      <a:r>
                        <a:rPr lang="en-US" sz="2400" dirty="0">
                          <a:solidFill>
                            <a:srgbClr val="C00000"/>
                          </a:solidFill>
                          <a:latin typeface="Franklin Gothic Demi Cond" panose="020B0706030402020204" pitchFamily="34" charset="0"/>
                        </a:rPr>
                        <a:t>been (8 forms)</a:t>
                      </a:r>
                    </a:p>
                  </a:txBody>
                  <a:tcPr/>
                </a:tc>
                <a:extLst>
                  <a:ext uri="{0D108BD9-81ED-4DB2-BD59-A6C34878D82A}">
                    <a16:rowId xmlns:a16="http://schemas.microsoft.com/office/drawing/2014/main" val="382330460"/>
                  </a:ext>
                </a:extLst>
              </a:tr>
            </a:tbl>
          </a:graphicData>
        </a:graphic>
      </p:graphicFrame>
      <p:pic>
        <p:nvPicPr>
          <p:cNvPr id="16" name="Content Placeholder 4">
            <a:extLst>
              <a:ext uri="{FF2B5EF4-FFF2-40B4-BE49-F238E27FC236}">
                <a16:creationId xmlns:a16="http://schemas.microsoft.com/office/drawing/2014/main" id="{82723C04-A455-4FA6-B6FF-FE699F369907}"/>
              </a:ext>
            </a:extLst>
          </p:cNvPr>
          <p:cNvPicPr>
            <a:picLocks noGrp="1" noChangeAspect="1"/>
          </p:cNvPicPr>
          <p:nvPr>
            <p:ph idx="1"/>
          </p:nvPr>
        </p:nvPicPr>
        <p:blipFill rotWithShape="1">
          <a:blip r:embed="rId2">
            <a:duotone>
              <a:prstClr val="black"/>
              <a:schemeClr val="accent3">
                <a:tint val="45000"/>
                <a:satMod val="400000"/>
              </a:schemeClr>
            </a:duotone>
          </a:blip>
          <a:srcRect t="56597" b="6945"/>
          <a:stretch/>
        </p:blipFill>
        <p:spPr>
          <a:xfrm>
            <a:off x="1022983" y="5130202"/>
            <a:ext cx="10752798" cy="1000116"/>
          </a:xfrm>
        </p:spPr>
      </p:pic>
    </p:spTree>
    <p:extLst>
      <p:ext uri="{BB962C8B-B14F-4D97-AF65-F5344CB8AC3E}">
        <p14:creationId xmlns:p14="http://schemas.microsoft.com/office/powerpoint/2010/main" val="407275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E29AE-5527-467D-B5E5-A907483FE9FC}"/>
              </a:ext>
            </a:extLst>
          </p:cNvPr>
          <p:cNvSpPr>
            <a:spLocks noGrp="1"/>
          </p:cNvSpPr>
          <p:nvPr>
            <p:ph type="title"/>
          </p:nvPr>
        </p:nvSpPr>
        <p:spPr/>
        <p:txBody>
          <a:bodyPr/>
          <a:lstStyle/>
          <a:p>
            <a:r>
              <a:rPr lang="en-US" dirty="0">
                <a:solidFill>
                  <a:srgbClr val="C00000"/>
                </a:solidFill>
              </a:rPr>
              <a:t>The morphology of lexical verbs</a:t>
            </a:r>
          </a:p>
        </p:txBody>
      </p:sp>
      <p:pic>
        <p:nvPicPr>
          <p:cNvPr id="5" name="Content Placeholder 4">
            <a:extLst>
              <a:ext uri="{FF2B5EF4-FFF2-40B4-BE49-F238E27FC236}">
                <a16:creationId xmlns:a16="http://schemas.microsoft.com/office/drawing/2014/main" id="{740C14BA-863F-4EB1-B361-25F2FA08D070}"/>
              </a:ext>
            </a:extLst>
          </p:cNvPr>
          <p:cNvPicPr>
            <a:picLocks noGrp="1" noChangeAspect="1"/>
          </p:cNvPicPr>
          <p:nvPr>
            <p:ph idx="1"/>
          </p:nvPr>
        </p:nvPicPr>
        <p:blipFill>
          <a:blip r:embed="rId2">
            <a:duotone>
              <a:prstClr val="black"/>
              <a:srgbClr val="D9C3A5">
                <a:tint val="50000"/>
                <a:satMod val="180000"/>
              </a:srgbClr>
            </a:duotone>
          </a:blip>
          <a:stretch>
            <a:fillRect/>
          </a:stretch>
        </p:blipFill>
        <p:spPr>
          <a:xfrm>
            <a:off x="871984" y="1895475"/>
            <a:ext cx="10672315" cy="2076449"/>
          </a:xfrm>
        </p:spPr>
      </p:pic>
      <p:pic>
        <p:nvPicPr>
          <p:cNvPr id="7" name="Picture 6">
            <a:extLst>
              <a:ext uri="{FF2B5EF4-FFF2-40B4-BE49-F238E27FC236}">
                <a16:creationId xmlns:a16="http://schemas.microsoft.com/office/drawing/2014/main" id="{D23A0F3D-CAAC-40BA-87D9-F8A10F680D1A}"/>
              </a:ext>
            </a:extLst>
          </p:cNvPr>
          <p:cNvPicPr>
            <a:picLocks noChangeAspect="1"/>
          </p:cNvPicPr>
          <p:nvPr/>
        </p:nvPicPr>
        <p:blipFill>
          <a:blip r:embed="rId3">
            <a:duotone>
              <a:prstClr val="black"/>
              <a:schemeClr val="accent3">
                <a:tint val="45000"/>
                <a:satMod val="400000"/>
              </a:schemeClr>
            </a:duotone>
          </a:blip>
          <a:stretch>
            <a:fillRect/>
          </a:stretch>
        </p:blipFill>
        <p:spPr>
          <a:xfrm>
            <a:off x="871984" y="4062412"/>
            <a:ext cx="10777091" cy="1952625"/>
          </a:xfrm>
          <a:prstGeom prst="rect">
            <a:avLst/>
          </a:prstGeom>
        </p:spPr>
      </p:pic>
      <p:sp>
        <p:nvSpPr>
          <p:cNvPr id="9" name="TextBox 8">
            <a:extLst>
              <a:ext uri="{FF2B5EF4-FFF2-40B4-BE49-F238E27FC236}">
                <a16:creationId xmlns:a16="http://schemas.microsoft.com/office/drawing/2014/main" id="{A596A8B7-6526-4F43-9B80-EF15091723E4}"/>
              </a:ext>
            </a:extLst>
          </p:cNvPr>
          <p:cNvSpPr txBox="1"/>
          <p:nvPr/>
        </p:nvSpPr>
        <p:spPr>
          <a:xfrm>
            <a:off x="2790825"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2534687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CCF3-DC42-4977-BFFB-BEF9BDD87BC6}"/>
              </a:ext>
            </a:extLst>
          </p:cNvPr>
          <p:cNvSpPr>
            <a:spLocks noGrp="1"/>
          </p:cNvSpPr>
          <p:nvPr>
            <p:ph type="title"/>
          </p:nvPr>
        </p:nvSpPr>
        <p:spPr>
          <a:xfrm>
            <a:off x="1066800" y="535481"/>
            <a:ext cx="10058400" cy="822960"/>
          </a:xfrm>
        </p:spPr>
        <p:txBody>
          <a:bodyPr/>
          <a:lstStyle/>
          <a:p>
            <a:r>
              <a:rPr lang="en-US" sz="4800" b="1" i="0" u="none" strike="noStrike" baseline="0" dirty="0">
                <a:solidFill>
                  <a:srgbClr val="C00000"/>
                </a:solidFill>
                <a:latin typeface="TimesNewRomanPS-BoldMT"/>
              </a:rPr>
              <a:t>1</a:t>
            </a:r>
            <a:r>
              <a:rPr lang="en-US" sz="4400" b="1" i="0" u="none" strike="noStrike" baseline="0" dirty="0">
                <a:solidFill>
                  <a:srgbClr val="C00000"/>
                </a:solidFill>
                <a:latin typeface="TimesNewRomanPS-BoldMT"/>
              </a:rPr>
              <a:t>. Pro-Forms</a:t>
            </a:r>
            <a:endParaRPr lang="en-US" dirty="0">
              <a:solidFill>
                <a:srgbClr val="C00000"/>
              </a:solidFill>
            </a:endParaRPr>
          </a:p>
        </p:txBody>
      </p:sp>
      <p:sp>
        <p:nvSpPr>
          <p:cNvPr id="3" name="Content Placeholder 2">
            <a:extLst>
              <a:ext uri="{FF2B5EF4-FFF2-40B4-BE49-F238E27FC236}">
                <a16:creationId xmlns:a16="http://schemas.microsoft.com/office/drawing/2014/main" id="{78CB4360-0640-4F39-8440-95B255646CCF}"/>
              </a:ext>
            </a:extLst>
          </p:cNvPr>
          <p:cNvSpPr>
            <a:spLocks noGrp="1"/>
          </p:cNvSpPr>
          <p:nvPr>
            <p:ph idx="1"/>
          </p:nvPr>
        </p:nvSpPr>
        <p:spPr>
          <a:xfrm>
            <a:off x="627778" y="1753455"/>
            <a:ext cx="5169016" cy="4093672"/>
          </a:xfrm>
        </p:spPr>
        <p:txBody>
          <a:bodyPr>
            <a:normAutofit/>
          </a:bodyPr>
          <a:lstStyle/>
          <a:p>
            <a:pPr>
              <a:lnSpc>
                <a:spcPct val="150000"/>
              </a:lnSpc>
            </a:pPr>
            <a:r>
              <a:rPr lang="en-US" b="0" i="0" dirty="0">
                <a:solidFill>
                  <a:srgbClr val="C00000"/>
                </a:solidFill>
                <a:effectLst/>
                <a:latin typeface="arial" panose="020B0604020202020204" pitchFamily="34" charset="0"/>
              </a:rPr>
              <a:t>- Dictionary Meaning of Pro:</a:t>
            </a:r>
          </a:p>
          <a:p>
            <a:pPr>
              <a:lnSpc>
                <a:spcPct val="150000"/>
              </a:lnSpc>
            </a:pPr>
            <a:r>
              <a:rPr lang="en-US" dirty="0">
                <a:solidFill>
                  <a:srgbClr val="C00000"/>
                </a:solidFill>
                <a:latin typeface="arial" panose="020B0604020202020204" pitchFamily="34" charset="0"/>
              </a:rPr>
              <a:t>Pro; </a:t>
            </a:r>
            <a:r>
              <a:rPr lang="en-US" u="sng" dirty="0">
                <a:solidFill>
                  <a:srgbClr val="00B050"/>
                </a:solidFill>
                <a:latin typeface="arial" panose="020B0604020202020204" pitchFamily="34" charset="0"/>
              </a:rPr>
              <a:t>acting as a substitute or deputy for </a:t>
            </a:r>
            <a:endParaRPr lang="en-US" b="0" i="0" u="sng" dirty="0">
              <a:solidFill>
                <a:srgbClr val="00B050"/>
              </a:solidFill>
              <a:effectLst/>
              <a:latin typeface="arial" panose="020B0604020202020204" pitchFamily="34" charset="0"/>
            </a:endParaRPr>
          </a:p>
          <a:p>
            <a:pPr>
              <a:lnSpc>
                <a:spcPct val="150000"/>
              </a:lnSpc>
            </a:pPr>
            <a:endParaRPr lang="en-US" b="0" i="0" dirty="0">
              <a:solidFill>
                <a:srgbClr val="0070C0"/>
              </a:solidFill>
              <a:effectLst/>
              <a:latin typeface="arial" panose="020B0604020202020204" pitchFamily="34" charset="0"/>
            </a:endParaRPr>
          </a:p>
          <a:p>
            <a:pPr>
              <a:lnSpc>
                <a:spcPct val="150000"/>
              </a:lnSpc>
            </a:pPr>
            <a:endParaRPr lang="en-US" dirty="0">
              <a:solidFill>
                <a:srgbClr val="0070C0"/>
              </a:solidFill>
              <a:latin typeface="arial" panose="020B0604020202020204" pitchFamily="34" charset="0"/>
            </a:endParaRPr>
          </a:p>
        </p:txBody>
      </p:sp>
      <p:pic>
        <p:nvPicPr>
          <p:cNvPr id="9" name="Picture 8">
            <a:extLst>
              <a:ext uri="{FF2B5EF4-FFF2-40B4-BE49-F238E27FC236}">
                <a16:creationId xmlns:a16="http://schemas.microsoft.com/office/drawing/2014/main" id="{1B5B4A5D-3299-4FB0-A2EE-89D493B27BFA}"/>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contrast="-40000"/>
                    </a14:imgEffect>
                  </a14:imgLayer>
                </a14:imgProps>
              </a:ext>
            </a:extLst>
          </a:blip>
          <a:stretch>
            <a:fillRect/>
          </a:stretch>
        </p:blipFill>
        <p:spPr>
          <a:xfrm>
            <a:off x="2232870" y="2901818"/>
            <a:ext cx="3563924" cy="3340323"/>
          </a:xfrm>
          <a:prstGeom prst="rect">
            <a:avLst/>
          </a:prstGeom>
        </p:spPr>
      </p:pic>
      <p:sp>
        <p:nvSpPr>
          <p:cNvPr id="11" name="TextBox 10">
            <a:extLst>
              <a:ext uri="{FF2B5EF4-FFF2-40B4-BE49-F238E27FC236}">
                <a16:creationId xmlns:a16="http://schemas.microsoft.com/office/drawing/2014/main" id="{BC7223F6-53A3-48D0-A2F4-6323AC818000}"/>
              </a:ext>
            </a:extLst>
          </p:cNvPr>
          <p:cNvSpPr txBox="1"/>
          <p:nvPr/>
        </p:nvSpPr>
        <p:spPr>
          <a:xfrm>
            <a:off x="6096001" y="1920084"/>
            <a:ext cx="5698920" cy="3277820"/>
          </a:xfrm>
          <a:prstGeom prst="rect">
            <a:avLst/>
          </a:prstGeom>
          <a:noFill/>
        </p:spPr>
        <p:txBody>
          <a:bodyPr wrap="square">
            <a:spAutoFit/>
          </a:bodyPr>
          <a:lstStyle/>
          <a:p>
            <a:pPr>
              <a:lnSpc>
                <a:spcPct val="150000"/>
              </a:lnSpc>
              <a:buFont typeface="Wingdings" panose="05000000000000000000" pitchFamily="2" charset="2"/>
              <a:buChar char="§"/>
            </a:pPr>
            <a:r>
              <a:rPr lang="en-US" b="0" i="0" dirty="0">
                <a:solidFill>
                  <a:srgbClr val="0070C0"/>
                </a:solidFill>
                <a:effectLst/>
                <a:latin typeface="Arial" panose="020B0604020202020204" pitchFamily="34" charset="0"/>
              </a:rPr>
              <a:t>In </a:t>
            </a:r>
            <a:r>
              <a:rPr lang="en-US" b="0" i="0" u="none" strike="noStrike" dirty="0">
                <a:solidFill>
                  <a:srgbClr val="0070C0"/>
                </a:solidFill>
                <a:effectLst/>
                <a:latin typeface="Arial" panose="020B0604020202020204" pitchFamily="34" charset="0"/>
                <a:hlinkClick r:id="rId4" tooltip="Linguistics">
                  <a:extLst>
                    <a:ext uri="{A12FA001-AC4F-418D-AE19-62706E023703}">
                      <ahyp:hlinkClr xmlns:ahyp="http://schemas.microsoft.com/office/drawing/2018/hyperlinkcolor" val="tx"/>
                    </a:ext>
                  </a:extLst>
                </a:hlinkClick>
              </a:rPr>
              <a:t>linguistics</a:t>
            </a:r>
            <a:r>
              <a:rPr lang="en-US" b="0" i="0" dirty="0">
                <a:solidFill>
                  <a:srgbClr val="0070C0"/>
                </a:solidFill>
                <a:effectLst/>
                <a:latin typeface="Arial" panose="020B0604020202020204" pitchFamily="34" charset="0"/>
              </a:rPr>
              <a:t>, a </a:t>
            </a:r>
            <a:r>
              <a:rPr lang="en-US" b="1" i="0" dirty="0">
                <a:solidFill>
                  <a:srgbClr val="0070C0"/>
                </a:solidFill>
                <a:effectLst/>
                <a:latin typeface="Arial" panose="020B0604020202020204" pitchFamily="34" charset="0"/>
              </a:rPr>
              <a:t>pro-form</a:t>
            </a:r>
            <a:r>
              <a:rPr lang="en-US" b="0" i="0" dirty="0">
                <a:solidFill>
                  <a:srgbClr val="0070C0"/>
                </a:solidFill>
                <a:effectLst/>
                <a:latin typeface="Arial" panose="020B0604020202020204" pitchFamily="34" charset="0"/>
              </a:rPr>
              <a:t> is a type of </a:t>
            </a:r>
            <a:r>
              <a:rPr lang="en-US" b="0" i="0" u="none" strike="noStrike" dirty="0">
                <a:solidFill>
                  <a:srgbClr val="0070C0"/>
                </a:solidFill>
                <a:effectLst/>
                <a:latin typeface="Arial" panose="020B0604020202020204" pitchFamily="34" charset="0"/>
                <a:hlinkClick r:id="rId5" tooltip="Function word">
                  <a:extLst>
                    <a:ext uri="{A12FA001-AC4F-418D-AE19-62706E023703}">
                      <ahyp:hlinkClr xmlns:ahyp="http://schemas.microsoft.com/office/drawing/2018/hyperlinkcolor" val="tx"/>
                    </a:ext>
                  </a:extLst>
                </a:hlinkClick>
              </a:rPr>
              <a:t>function word</a:t>
            </a:r>
            <a:r>
              <a:rPr lang="en-US" b="0" i="0" dirty="0">
                <a:solidFill>
                  <a:srgbClr val="0070C0"/>
                </a:solidFill>
                <a:effectLst/>
                <a:latin typeface="Arial" panose="020B0604020202020204" pitchFamily="34" charset="0"/>
              </a:rPr>
              <a:t> or expression that stands in for (expresses the same </a:t>
            </a:r>
            <a:r>
              <a:rPr lang="en-US" b="0" i="0" dirty="0" err="1">
                <a:solidFill>
                  <a:srgbClr val="0070C0"/>
                </a:solidFill>
                <a:effectLst/>
                <a:latin typeface="Arial" panose="020B0604020202020204" pitchFamily="34" charset="0"/>
              </a:rPr>
              <a:t>contentas</a:t>
            </a:r>
            <a:r>
              <a:rPr lang="en-US" b="0" i="0" dirty="0">
                <a:solidFill>
                  <a:srgbClr val="0070C0"/>
                </a:solidFill>
                <a:effectLst/>
                <a:latin typeface="Arial" panose="020B0604020202020204" pitchFamily="34" charset="0"/>
              </a:rPr>
              <a:t>) another </a:t>
            </a:r>
            <a:r>
              <a:rPr lang="en-US" b="0" i="0" u="none" strike="noStrike" dirty="0">
                <a:solidFill>
                  <a:srgbClr val="C00000"/>
                </a:solidFill>
                <a:effectLst/>
                <a:latin typeface="Arial" panose="020B0604020202020204" pitchFamily="34" charset="0"/>
                <a:hlinkClick r:id="rId6" tooltip="Word">
                  <a:extLst>
                    <a:ext uri="{A12FA001-AC4F-418D-AE19-62706E023703}">
                      <ahyp:hlinkClr xmlns:ahyp="http://schemas.microsoft.com/office/drawing/2018/hyperlinkcolor" val="tx"/>
                    </a:ext>
                  </a:extLst>
                </a:hlinkClick>
              </a:rPr>
              <a:t>WORD</a:t>
            </a:r>
            <a:r>
              <a:rPr lang="en-US" b="0" i="0" dirty="0">
                <a:solidFill>
                  <a:srgbClr val="C00000"/>
                </a:solidFill>
                <a:effectLst/>
                <a:latin typeface="Arial" panose="020B0604020202020204" pitchFamily="34" charset="0"/>
              </a:rPr>
              <a:t>, </a:t>
            </a:r>
            <a:r>
              <a:rPr lang="en-US" b="0" i="0" u="none" strike="noStrike" dirty="0">
                <a:solidFill>
                  <a:srgbClr val="C00000"/>
                </a:solidFill>
                <a:effectLst/>
                <a:latin typeface="Arial" panose="020B0604020202020204" pitchFamily="34" charset="0"/>
                <a:hlinkClick r:id="rId7" tooltip="Phrase">
                  <a:extLst>
                    <a:ext uri="{A12FA001-AC4F-418D-AE19-62706E023703}">
                      <ahyp:hlinkClr xmlns:ahyp="http://schemas.microsoft.com/office/drawing/2018/hyperlinkcolor" val="tx"/>
                    </a:ext>
                  </a:extLst>
                </a:hlinkClick>
              </a:rPr>
              <a:t>PHRASE</a:t>
            </a:r>
            <a:r>
              <a:rPr lang="en-US" b="0" i="0" dirty="0">
                <a:solidFill>
                  <a:srgbClr val="C00000"/>
                </a:solidFill>
                <a:effectLst/>
                <a:latin typeface="Arial" panose="020B0604020202020204" pitchFamily="34" charset="0"/>
              </a:rPr>
              <a:t>, </a:t>
            </a:r>
            <a:r>
              <a:rPr lang="en-US" b="0" i="0" u="none" strike="noStrike" dirty="0">
                <a:solidFill>
                  <a:srgbClr val="C00000"/>
                </a:solidFill>
                <a:effectLst/>
                <a:latin typeface="Arial" panose="020B0604020202020204" pitchFamily="34" charset="0"/>
                <a:hlinkClick r:id="rId8" tooltip="Clause">
                  <a:extLst>
                    <a:ext uri="{A12FA001-AC4F-418D-AE19-62706E023703}">
                      <ahyp:hlinkClr xmlns:ahyp="http://schemas.microsoft.com/office/drawing/2018/hyperlinkcolor" val="tx"/>
                    </a:ext>
                  </a:extLst>
                </a:hlinkClick>
              </a:rPr>
              <a:t>CLAUSE</a:t>
            </a:r>
            <a:r>
              <a:rPr lang="en-US" b="0" i="0" dirty="0">
                <a:solidFill>
                  <a:srgbClr val="C00000"/>
                </a:solidFill>
                <a:effectLst/>
                <a:latin typeface="Arial" panose="020B0604020202020204" pitchFamily="34" charset="0"/>
              </a:rPr>
              <a:t> OR </a:t>
            </a:r>
            <a:r>
              <a:rPr lang="en-US" b="0" i="0" u="none" strike="noStrike" dirty="0">
                <a:solidFill>
                  <a:srgbClr val="C00000"/>
                </a:solidFill>
                <a:effectLst/>
                <a:latin typeface="Arial" panose="020B0604020202020204" pitchFamily="34" charset="0"/>
                <a:hlinkClick r:id="rId9" tooltip="Sentence (linguistics)">
                  <a:extLst>
                    <a:ext uri="{A12FA001-AC4F-418D-AE19-62706E023703}">
                      <ahyp:hlinkClr xmlns:ahyp="http://schemas.microsoft.com/office/drawing/2018/hyperlinkcolor" val="tx"/>
                    </a:ext>
                  </a:extLst>
                </a:hlinkClick>
              </a:rPr>
              <a:t>SENTENCE</a:t>
            </a:r>
            <a:r>
              <a:rPr lang="en-US" b="0" i="0" dirty="0">
                <a:solidFill>
                  <a:srgbClr val="C00000"/>
                </a:solidFill>
                <a:effectLst/>
                <a:latin typeface="Arial" panose="020B0604020202020204" pitchFamily="34" charset="0"/>
              </a:rPr>
              <a:t> </a:t>
            </a:r>
            <a:r>
              <a:rPr lang="en-US" b="0" i="0" dirty="0">
                <a:solidFill>
                  <a:srgbClr val="0070C0"/>
                </a:solidFill>
                <a:effectLst/>
                <a:latin typeface="Arial" panose="020B0604020202020204" pitchFamily="34" charset="0"/>
              </a:rPr>
              <a:t>where the </a:t>
            </a:r>
            <a:r>
              <a:rPr lang="en-US" b="0" i="0" u="none" strike="noStrike" dirty="0">
                <a:solidFill>
                  <a:srgbClr val="0070C0"/>
                </a:solidFill>
                <a:effectLst/>
                <a:latin typeface="Arial" panose="020B0604020202020204" pitchFamily="34" charset="0"/>
                <a:hlinkClick r:id="rId10" tooltip="Meaning (linguistics)">
                  <a:extLst>
                    <a:ext uri="{A12FA001-AC4F-418D-AE19-62706E023703}">
                      <ahyp:hlinkClr xmlns:ahyp="http://schemas.microsoft.com/office/drawing/2018/hyperlinkcolor" val="tx"/>
                    </a:ext>
                  </a:extLst>
                </a:hlinkClick>
              </a:rPr>
              <a:t>meaning</a:t>
            </a:r>
            <a:r>
              <a:rPr lang="en-US" b="0" i="0" dirty="0">
                <a:solidFill>
                  <a:srgbClr val="0070C0"/>
                </a:solidFill>
                <a:effectLst/>
                <a:latin typeface="Arial" panose="020B0604020202020204" pitchFamily="34" charset="0"/>
              </a:rPr>
              <a:t> is recoverable from the context.</a:t>
            </a:r>
          </a:p>
          <a:p>
            <a:pPr>
              <a:lnSpc>
                <a:spcPct val="150000"/>
              </a:lnSpc>
            </a:pPr>
            <a:endParaRPr lang="en-US" b="0" i="0" baseline="30000" dirty="0">
              <a:solidFill>
                <a:srgbClr val="0070C0"/>
              </a:solidFill>
              <a:effectLst/>
              <a:latin typeface="Arial" panose="020B0604020202020204" pitchFamily="34" charset="0"/>
            </a:endParaRPr>
          </a:p>
          <a:p>
            <a:pPr>
              <a:buFont typeface="Wingdings" panose="05000000000000000000" pitchFamily="2" charset="2"/>
              <a:buChar char="§"/>
            </a:pPr>
            <a:r>
              <a:rPr lang="en-US" b="0" i="0" dirty="0">
                <a:solidFill>
                  <a:srgbClr val="00B050"/>
                </a:solidFill>
                <a:effectLst/>
                <a:latin typeface="Arial" panose="020B0604020202020204" pitchFamily="34" charset="0"/>
              </a:rPr>
              <a:t>They are used either to </a:t>
            </a:r>
            <a:r>
              <a:rPr lang="en-US" b="0" i="0" dirty="0">
                <a:solidFill>
                  <a:srgbClr val="FF0000"/>
                </a:solidFill>
                <a:effectLst/>
                <a:latin typeface="Arial" panose="020B0604020202020204" pitchFamily="34" charset="0"/>
              </a:rPr>
              <a:t>avoid repetitive expressions </a:t>
            </a:r>
            <a:r>
              <a:rPr lang="en-US" b="0" i="0" dirty="0">
                <a:solidFill>
                  <a:srgbClr val="00B050"/>
                </a:solidFill>
                <a:effectLst/>
                <a:latin typeface="Arial" panose="020B0604020202020204" pitchFamily="34" charset="0"/>
              </a:rPr>
              <a:t>or in </a:t>
            </a:r>
            <a:r>
              <a:rPr lang="en-US" b="0" i="0" u="none" strike="noStrike" dirty="0">
                <a:solidFill>
                  <a:srgbClr val="FF0000"/>
                </a:solidFill>
                <a:effectLst/>
                <a:latin typeface="Arial" panose="020B0604020202020204" pitchFamily="34" charset="0"/>
                <a:hlinkClick r:id="rId11" tooltip="Quantifier (linguistics)">
                  <a:extLst>
                    <a:ext uri="{A12FA001-AC4F-418D-AE19-62706E023703}">
                      <ahyp:hlinkClr xmlns:ahyp="http://schemas.microsoft.com/office/drawing/2018/hyperlinkcolor" val="tx"/>
                    </a:ext>
                  </a:extLst>
                </a:hlinkClick>
              </a:rPr>
              <a:t>quantification</a:t>
            </a:r>
            <a:r>
              <a:rPr lang="en-US" b="0" i="0" dirty="0">
                <a:solidFill>
                  <a:srgbClr val="00B050"/>
                </a:solidFill>
                <a:effectLst/>
                <a:latin typeface="Arial" panose="020B0604020202020204" pitchFamily="34" charset="0"/>
              </a:rPr>
              <a:t> (limiting the variables of a proposition).</a:t>
            </a:r>
          </a:p>
        </p:txBody>
      </p:sp>
    </p:spTree>
    <p:extLst>
      <p:ext uri="{BB962C8B-B14F-4D97-AF65-F5344CB8AC3E}">
        <p14:creationId xmlns:p14="http://schemas.microsoft.com/office/powerpoint/2010/main" val="1867360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B2E50C-59EB-43D4-9022-DB68E26AF27C}"/>
              </a:ext>
            </a:extLst>
          </p:cNvPr>
          <p:cNvSpPr>
            <a:spLocks noGrp="1"/>
          </p:cNvSpPr>
          <p:nvPr>
            <p:ph type="title"/>
          </p:nvPr>
        </p:nvSpPr>
        <p:spPr>
          <a:xfrm>
            <a:off x="1097280" y="988906"/>
            <a:ext cx="10058400" cy="748454"/>
          </a:xfrm>
        </p:spPr>
        <p:txBody>
          <a:bodyPr>
            <a:normAutofit/>
          </a:bodyPr>
          <a:lstStyle/>
          <a:p>
            <a:r>
              <a:rPr lang="en-US" sz="3600" b="1" i="0" u="none" strike="noStrike" baseline="0" dirty="0">
                <a:solidFill>
                  <a:srgbClr val="C00000"/>
                </a:solidFill>
                <a:latin typeface="TimesNewRomanPS-BoldMT"/>
              </a:rPr>
              <a:t>The ‘-</a:t>
            </a:r>
            <a:r>
              <a:rPr lang="en-US" sz="3600" b="1" i="0" u="none" strike="noStrike" baseline="0" dirty="0" err="1">
                <a:solidFill>
                  <a:srgbClr val="C00000"/>
                </a:solidFill>
                <a:latin typeface="TimesNewRomanPS-BoldMT"/>
              </a:rPr>
              <a:t>ing</a:t>
            </a:r>
            <a:r>
              <a:rPr lang="en-US" sz="3600" b="1" i="0" u="none" strike="noStrike" baseline="0" dirty="0">
                <a:solidFill>
                  <a:srgbClr val="C00000"/>
                </a:solidFill>
                <a:latin typeface="TimesNewRomanPS-BoldMT"/>
              </a:rPr>
              <a:t>’ and ‘-s’ forms</a:t>
            </a:r>
            <a:endParaRPr lang="en-US" sz="8000" dirty="0">
              <a:solidFill>
                <a:srgbClr val="C00000"/>
              </a:solidFill>
            </a:endParaRPr>
          </a:p>
        </p:txBody>
      </p:sp>
      <p:sp>
        <p:nvSpPr>
          <p:cNvPr id="7" name="Content Placeholder 6">
            <a:extLst>
              <a:ext uri="{FF2B5EF4-FFF2-40B4-BE49-F238E27FC236}">
                <a16:creationId xmlns:a16="http://schemas.microsoft.com/office/drawing/2014/main" id="{886607AC-52FC-4056-859A-166F80031036}"/>
              </a:ext>
            </a:extLst>
          </p:cNvPr>
          <p:cNvSpPr>
            <a:spLocks noGrp="1"/>
          </p:cNvSpPr>
          <p:nvPr>
            <p:ph idx="1"/>
          </p:nvPr>
        </p:nvSpPr>
        <p:spPr>
          <a:xfrm>
            <a:off x="1097280" y="1845733"/>
            <a:ext cx="10561320" cy="4145491"/>
          </a:xfrm>
        </p:spPr>
        <p:txBody>
          <a:bodyPr>
            <a:normAutofit lnSpcReduction="10000"/>
          </a:bodyPr>
          <a:lstStyle/>
          <a:p>
            <a:pPr>
              <a:buFont typeface="Wingdings" panose="05000000000000000000" pitchFamily="2" charset="2"/>
              <a:buChar char="§"/>
            </a:pPr>
            <a:r>
              <a:rPr lang="en-US" sz="2800" b="0" i="0" u="none" strike="noStrike" baseline="0" dirty="0">
                <a:solidFill>
                  <a:srgbClr val="C00000"/>
                </a:solidFill>
                <a:latin typeface="TimesNewRomanPSMT"/>
              </a:rPr>
              <a:t>The </a:t>
            </a:r>
            <a:r>
              <a:rPr lang="en-US" sz="2800" b="0" i="1" u="none" strike="noStrike" baseline="0" dirty="0">
                <a:solidFill>
                  <a:srgbClr val="C00000"/>
                </a:solidFill>
                <a:latin typeface="TimesNewRomanPS-ItalicMT"/>
              </a:rPr>
              <a:t>-</a:t>
            </a:r>
            <a:r>
              <a:rPr lang="en-US" sz="2800" b="0" i="1" u="none" strike="noStrike" baseline="0" dirty="0" err="1">
                <a:solidFill>
                  <a:srgbClr val="C00000"/>
                </a:solidFill>
                <a:latin typeface="TimesNewRomanPS-ItalicMT"/>
              </a:rPr>
              <a:t>ing</a:t>
            </a:r>
            <a:r>
              <a:rPr lang="en-US" sz="2800" b="0" i="1" u="none" strike="noStrike" baseline="0" dirty="0">
                <a:solidFill>
                  <a:srgbClr val="C00000"/>
                </a:solidFill>
                <a:latin typeface="TimesNewRomanPS-ItalicMT"/>
              </a:rPr>
              <a:t> </a:t>
            </a:r>
            <a:r>
              <a:rPr lang="en-US" sz="2800" b="0" i="0" u="none" strike="noStrike" baseline="0" dirty="0">
                <a:solidFill>
                  <a:srgbClr val="C00000"/>
                </a:solidFill>
                <a:latin typeface="TimesNewRomanPSMT"/>
              </a:rPr>
              <a:t>form is a straightforward addition to the base:</a:t>
            </a:r>
          </a:p>
          <a:p>
            <a:pPr algn="l"/>
            <a:r>
              <a:rPr lang="en-US" sz="3200" b="0" i="1" u="none" strike="noStrike" baseline="0" dirty="0">
                <a:solidFill>
                  <a:srgbClr val="0F7126"/>
                </a:solidFill>
                <a:latin typeface="TimesNewRomanPS-ItalicMT"/>
              </a:rPr>
              <a:t>           push; pushing       sleep </a:t>
            </a:r>
            <a:r>
              <a:rPr lang="en-US" sz="3200" b="0" i="0" u="none" strike="noStrike" baseline="0" dirty="0">
                <a:solidFill>
                  <a:srgbClr val="0F7126"/>
                </a:solidFill>
                <a:latin typeface="TimesNewRomanPSMT"/>
              </a:rPr>
              <a:t> ; </a:t>
            </a:r>
            <a:r>
              <a:rPr lang="en-US" sz="3200" b="0" i="1" u="none" strike="noStrike" baseline="0" dirty="0">
                <a:solidFill>
                  <a:srgbClr val="0F7126"/>
                </a:solidFill>
                <a:latin typeface="TimesNewRomanPS-ItalicMT"/>
              </a:rPr>
              <a:t>sleeping</a:t>
            </a:r>
          </a:p>
          <a:p>
            <a:pPr>
              <a:buFont typeface="Wingdings" panose="05000000000000000000" pitchFamily="2" charset="2"/>
              <a:buChar char="§"/>
            </a:pPr>
            <a:r>
              <a:rPr lang="en-US" sz="2800" b="0" i="0" u="none" strike="noStrike" baseline="0" dirty="0">
                <a:solidFill>
                  <a:srgbClr val="002060"/>
                </a:solidFill>
                <a:latin typeface="TimesNewRomanPSMT"/>
              </a:rPr>
              <a:t>The </a:t>
            </a:r>
            <a:r>
              <a:rPr lang="en-US" sz="2800" b="0" i="1" u="none" strike="noStrike" baseline="0" dirty="0">
                <a:solidFill>
                  <a:srgbClr val="002060"/>
                </a:solidFill>
                <a:latin typeface="TimesNewRomanPS-ItalicMT"/>
              </a:rPr>
              <a:t>-s </a:t>
            </a:r>
            <a:r>
              <a:rPr lang="en-US" sz="2800" b="0" i="0" u="none" strike="noStrike" baseline="0" dirty="0">
                <a:solidFill>
                  <a:srgbClr val="002060"/>
                </a:solidFill>
                <a:latin typeface="TimesNewRomanPSMT"/>
              </a:rPr>
              <a:t>form is also predictable from the base. It has three spoken realizations: /</a:t>
            </a:r>
            <a:r>
              <a:rPr lang="en-US" sz="2800" b="0" i="0" u="none" strike="noStrike" baseline="0" dirty="0" err="1">
                <a:solidFill>
                  <a:srgbClr val="002060"/>
                </a:solidFill>
                <a:latin typeface="TimesNewRomanPSMT"/>
              </a:rPr>
              <a:t>iz</a:t>
            </a:r>
            <a:r>
              <a:rPr lang="en-US" sz="2800" b="0" i="0" u="none" strike="noStrike" baseline="0" dirty="0">
                <a:solidFill>
                  <a:srgbClr val="002060"/>
                </a:solidFill>
                <a:latin typeface="TimesNewRomanPSMT"/>
              </a:rPr>
              <a:t>/, /z/, and /s/, and two spellings, </a:t>
            </a:r>
            <a:r>
              <a:rPr lang="en-US" sz="2800" b="0" i="1" u="none" strike="noStrike" baseline="0" dirty="0">
                <a:solidFill>
                  <a:srgbClr val="002060"/>
                </a:solidFill>
                <a:latin typeface="TimesNewRomanPS-ItalicMT"/>
              </a:rPr>
              <a:t>-s </a:t>
            </a:r>
            <a:r>
              <a:rPr lang="en-US" sz="2800" b="0" i="0" u="none" strike="noStrike" baseline="0" dirty="0">
                <a:solidFill>
                  <a:srgbClr val="002060"/>
                </a:solidFill>
                <a:latin typeface="TimesNewRomanPSMT"/>
              </a:rPr>
              <a:t>and </a:t>
            </a:r>
            <a:r>
              <a:rPr lang="en-US" sz="2800" b="0" i="1" u="none" strike="noStrike" baseline="0" dirty="0">
                <a:solidFill>
                  <a:srgbClr val="002060"/>
                </a:solidFill>
                <a:latin typeface="TimesNewRomanPS-ItalicMT"/>
              </a:rPr>
              <a:t>-es. </a:t>
            </a:r>
          </a:p>
          <a:p>
            <a:pPr marL="342900" indent="-342900" algn="l">
              <a:buFont typeface="+mj-lt"/>
              <a:buAutoNum type="arabicPeriod"/>
            </a:pPr>
            <a:r>
              <a:rPr lang="en-US" sz="3000" b="0" i="0" u="none" strike="noStrike" baseline="0" dirty="0">
                <a:solidFill>
                  <a:srgbClr val="C00000"/>
                </a:solidFill>
                <a:latin typeface="TimesNewRomanPSMT"/>
              </a:rPr>
              <a:t>Pronounced /</a:t>
            </a:r>
            <a:r>
              <a:rPr lang="en-US" sz="3000" b="0" i="0" u="none" strike="noStrike" baseline="0" dirty="0" err="1">
                <a:solidFill>
                  <a:srgbClr val="C00000"/>
                </a:solidFill>
                <a:latin typeface="TimesNewRomanPSMT"/>
              </a:rPr>
              <a:t>iz</a:t>
            </a:r>
            <a:r>
              <a:rPr lang="en-US" sz="3000" b="0" i="0" u="none" strike="noStrike" baseline="0" dirty="0">
                <a:solidFill>
                  <a:srgbClr val="C00000"/>
                </a:solidFill>
                <a:latin typeface="TimesNewRomanPSMT"/>
              </a:rPr>
              <a:t>/ after bases ending in voiced or voiceless sibilants and spelled </a:t>
            </a:r>
            <a:r>
              <a:rPr lang="en-US" sz="3000" b="0" i="1" u="none" strike="noStrike" baseline="0" dirty="0">
                <a:solidFill>
                  <a:srgbClr val="C00000"/>
                </a:solidFill>
                <a:latin typeface="TimesNewRomanPS-ItalicMT"/>
              </a:rPr>
              <a:t>-es </a:t>
            </a:r>
            <a:r>
              <a:rPr lang="en-US" sz="3000" b="0" i="0" u="none" strike="noStrike" baseline="0" dirty="0">
                <a:solidFill>
                  <a:srgbClr val="C00000"/>
                </a:solidFill>
                <a:latin typeface="TimesNewRomanPSMT"/>
              </a:rPr>
              <a:t>unless the base already ends in -e, </a:t>
            </a:r>
            <a:r>
              <a:rPr lang="en-US" sz="3000" b="0" i="1" u="none" strike="noStrike" baseline="0" dirty="0" err="1">
                <a:solidFill>
                  <a:srgbClr val="C00000"/>
                </a:solidFill>
                <a:latin typeface="TimesNewRomanPS-ItalicMT"/>
              </a:rPr>
              <a:t>eg</a:t>
            </a:r>
            <a:endParaRPr lang="en-US" sz="3000" b="0" i="1" u="none" strike="noStrike" baseline="0" dirty="0">
              <a:solidFill>
                <a:srgbClr val="C00000"/>
              </a:solidFill>
              <a:latin typeface="TimesNewRomanPS-ItalicMT"/>
            </a:endParaRPr>
          </a:p>
          <a:p>
            <a:pPr lvl="1"/>
            <a:r>
              <a:rPr lang="en-US" sz="2600" b="0" i="1" u="none" strike="noStrike" baseline="0" dirty="0">
                <a:solidFill>
                  <a:srgbClr val="00B050"/>
                </a:solidFill>
                <a:latin typeface="TimesNewRomanPS-ItalicMT"/>
              </a:rPr>
              <a:t>pass </a:t>
            </a:r>
            <a:r>
              <a:rPr lang="en-US" sz="2600" b="0" i="0" u="none" strike="noStrike" baseline="0" dirty="0">
                <a:solidFill>
                  <a:srgbClr val="00B050"/>
                </a:solidFill>
                <a:latin typeface="TimesNewRomanPSMT"/>
              </a:rPr>
              <a:t>^ </a:t>
            </a:r>
            <a:r>
              <a:rPr lang="en-US" sz="2600" b="0" i="1" u="none" strike="noStrike" baseline="0" dirty="0">
                <a:solidFill>
                  <a:srgbClr val="00B050"/>
                </a:solidFill>
                <a:latin typeface="TimesNewRomanPS-ItalicMT"/>
              </a:rPr>
              <a:t>passes budge </a:t>
            </a:r>
            <a:r>
              <a:rPr lang="en-US" sz="2600" b="0" i="0" u="none" strike="noStrike" baseline="0" dirty="0">
                <a:solidFill>
                  <a:srgbClr val="00B050"/>
                </a:solidFill>
                <a:latin typeface="TimesNewRomanPSMT"/>
              </a:rPr>
              <a:t>^ </a:t>
            </a:r>
            <a:r>
              <a:rPr lang="en-US" sz="2600" b="0" i="1" u="none" strike="noStrike" baseline="0" dirty="0">
                <a:solidFill>
                  <a:srgbClr val="00B050"/>
                </a:solidFill>
                <a:latin typeface="TimesNewRomanPS-ItalicMT"/>
              </a:rPr>
              <a:t>budges '</a:t>
            </a:r>
          </a:p>
          <a:p>
            <a:pPr lvl="1"/>
            <a:r>
              <a:rPr lang="en-US" sz="2600" b="0" i="1" u="none" strike="noStrike" baseline="0" dirty="0">
                <a:solidFill>
                  <a:srgbClr val="00B050"/>
                </a:solidFill>
                <a:latin typeface="TimesNewRomanPS-ItalicMT"/>
              </a:rPr>
              <a:t>buzz buzzes push pushes</a:t>
            </a:r>
          </a:p>
          <a:p>
            <a:pPr lvl="1"/>
            <a:r>
              <a:rPr lang="en-US" sz="2600" b="0" i="1" u="none" strike="noStrike" baseline="0" dirty="0">
                <a:solidFill>
                  <a:srgbClr val="00B050"/>
                </a:solidFill>
                <a:latin typeface="TimesNewRomanPS-ItalicMT"/>
              </a:rPr>
              <a:t>catch catches camouflage ^ camouflages</a:t>
            </a:r>
            <a:endParaRPr lang="en-US" sz="6400" dirty="0">
              <a:solidFill>
                <a:srgbClr val="00B050"/>
              </a:solidFill>
            </a:endParaRPr>
          </a:p>
        </p:txBody>
      </p:sp>
      <p:sp>
        <p:nvSpPr>
          <p:cNvPr id="9" name="TextBox 8">
            <a:extLst>
              <a:ext uri="{FF2B5EF4-FFF2-40B4-BE49-F238E27FC236}">
                <a16:creationId xmlns:a16="http://schemas.microsoft.com/office/drawing/2014/main" id="{950B08D9-8AC5-4A66-910F-7353BA970DF4}"/>
              </a:ext>
            </a:extLst>
          </p:cNvPr>
          <p:cNvSpPr txBox="1"/>
          <p:nvPr/>
        </p:nvSpPr>
        <p:spPr>
          <a:xfrm>
            <a:off x="3048000" y="6402068"/>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502033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97629-EDC1-405B-9131-3EA1C3D3D986}"/>
              </a:ext>
            </a:extLst>
          </p:cNvPr>
          <p:cNvSpPr>
            <a:spLocks noGrp="1"/>
          </p:cNvSpPr>
          <p:nvPr>
            <p:ph type="title"/>
          </p:nvPr>
        </p:nvSpPr>
        <p:spPr/>
        <p:txBody>
          <a:bodyPr/>
          <a:lstStyle/>
          <a:p>
            <a:r>
              <a:rPr lang="en-US" sz="4800" b="1" i="0" u="none" strike="noStrike" baseline="0" dirty="0">
                <a:solidFill>
                  <a:srgbClr val="C00000"/>
                </a:solidFill>
                <a:latin typeface="TimesNewRomanPS-BoldMT"/>
              </a:rPr>
              <a:t>‘-s’ forms</a:t>
            </a:r>
            <a:endParaRPr lang="en-US" dirty="0"/>
          </a:p>
        </p:txBody>
      </p:sp>
      <p:sp>
        <p:nvSpPr>
          <p:cNvPr id="3" name="Content Placeholder 2">
            <a:extLst>
              <a:ext uri="{FF2B5EF4-FFF2-40B4-BE49-F238E27FC236}">
                <a16:creationId xmlns:a16="http://schemas.microsoft.com/office/drawing/2014/main" id="{E374F13D-4C99-4D97-83CF-CC6B57839962}"/>
              </a:ext>
            </a:extLst>
          </p:cNvPr>
          <p:cNvSpPr>
            <a:spLocks noGrp="1"/>
          </p:cNvSpPr>
          <p:nvPr>
            <p:ph idx="1"/>
          </p:nvPr>
        </p:nvSpPr>
        <p:spPr/>
        <p:txBody>
          <a:bodyPr>
            <a:normAutofit lnSpcReduction="10000"/>
          </a:bodyPr>
          <a:lstStyle/>
          <a:p>
            <a:pPr algn="l"/>
            <a:r>
              <a:rPr lang="en-US" sz="2800" b="0" i="0" u="none" strike="noStrike" baseline="0" dirty="0">
                <a:solidFill>
                  <a:srgbClr val="0F7126"/>
                </a:solidFill>
                <a:latin typeface="TimesNewRomanPSMT"/>
              </a:rPr>
              <a:t>(2) Pronounced /z/ and spelled </a:t>
            </a:r>
            <a:r>
              <a:rPr lang="en-US" sz="2800" b="0" i="1" u="none" strike="noStrike" baseline="0" dirty="0">
                <a:solidFill>
                  <a:srgbClr val="0F7126"/>
                </a:solidFill>
                <a:latin typeface="TimesNewRomanPS-ItalicMT"/>
              </a:rPr>
              <a:t>-s </a:t>
            </a:r>
            <a:r>
              <a:rPr lang="en-US" sz="2800" b="0" i="0" u="none" strike="noStrike" baseline="0" dirty="0">
                <a:solidFill>
                  <a:srgbClr val="0F7126"/>
                </a:solidFill>
                <a:latin typeface="TimesNewRomanPSMT"/>
              </a:rPr>
              <a:t>after bases ending in other voiced sounds, </a:t>
            </a:r>
            <a:r>
              <a:rPr lang="en-US" sz="2800" b="0" i="1" u="none" strike="noStrike" baseline="0" dirty="0" err="1">
                <a:solidFill>
                  <a:srgbClr val="0F7126"/>
                </a:solidFill>
                <a:latin typeface="TimesNewRomanPS-ItalicMT"/>
              </a:rPr>
              <a:t>eg</a:t>
            </a:r>
            <a:endParaRPr lang="en-US" sz="2800" b="0" i="1" u="none" strike="noStrike" baseline="0" dirty="0">
              <a:solidFill>
                <a:srgbClr val="0F7126"/>
              </a:solidFill>
              <a:latin typeface="TimesNewRomanPS-ItalicMT"/>
            </a:endParaRPr>
          </a:p>
          <a:p>
            <a:pPr algn="l"/>
            <a:r>
              <a:rPr lang="en-US" sz="2800" b="0" i="1" u="none" strike="noStrike" baseline="0" dirty="0">
                <a:solidFill>
                  <a:srgbClr val="002060"/>
                </a:solidFill>
                <a:latin typeface="TimesNewRomanPS-ItalicMT"/>
              </a:rPr>
              <a:t>call ^ calls      rob </a:t>
            </a:r>
            <a:r>
              <a:rPr lang="en-US" sz="2800" b="0" i="0" u="none" strike="noStrike" baseline="0" dirty="0">
                <a:solidFill>
                  <a:srgbClr val="002060"/>
                </a:solidFill>
                <a:latin typeface="TimesNewRomanPSMT"/>
              </a:rPr>
              <a:t>^ </a:t>
            </a:r>
            <a:r>
              <a:rPr lang="en-US" sz="2800" b="0" i="1" u="none" strike="noStrike" baseline="0" dirty="0">
                <a:solidFill>
                  <a:srgbClr val="002060"/>
                </a:solidFill>
                <a:latin typeface="TimesNewRomanPS-ItalicMT"/>
              </a:rPr>
              <a:t>robs        flow flows</a:t>
            </a:r>
          </a:p>
          <a:p>
            <a:pPr algn="l"/>
            <a:r>
              <a:rPr lang="en-US" sz="2800" b="0" i="0" u="none" strike="noStrike" baseline="0" dirty="0">
                <a:solidFill>
                  <a:srgbClr val="002060"/>
                </a:solidFill>
                <a:latin typeface="TimesNewRomanPSMT"/>
              </a:rPr>
              <a:t>Note: </a:t>
            </a:r>
            <a:r>
              <a:rPr lang="en-US" sz="2800" b="0" i="1" u="none" strike="noStrike" baseline="0" dirty="0">
                <a:solidFill>
                  <a:srgbClr val="002060"/>
                </a:solidFill>
                <a:latin typeface="TimesNewRomanPS-ItalicMT"/>
              </a:rPr>
              <a:t>do ^  does       go </a:t>
            </a:r>
            <a:r>
              <a:rPr lang="en-US" sz="2800" b="0" i="0" u="none" strike="noStrike" baseline="0" dirty="0">
                <a:solidFill>
                  <a:srgbClr val="002060"/>
                </a:solidFill>
                <a:latin typeface="TimesNewRomanPSMT"/>
              </a:rPr>
              <a:t>^ </a:t>
            </a:r>
            <a:r>
              <a:rPr lang="en-US" sz="2800" b="0" i="1" u="none" strike="noStrike" baseline="0" dirty="0">
                <a:solidFill>
                  <a:srgbClr val="002060"/>
                </a:solidFill>
                <a:latin typeface="TimesNewRomanPS-ItalicMT"/>
              </a:rPr>
              <a:t>goes</a:t>
            </a:r>
          </a:p>
          <a:p>
            <a:pPr algn="l"/>
            <a:r>
              <a:rPr lang="en-US" sz="2800" b="0" i="1" u="none" strike="noStrike" baseline="0" dirty="0">
                <a:solidFill>
                  <a:srgbClr val="002060"/>
                </a:solidFill>
                <a:latin typeface="TimesNewRomanPS-ItalicMT"/>
              </a:rPr>
              <a:t>         say     says         have has</a:t>
            </a:r>
          </a:p>
          <a:p>
            <a:pPr algn="l"/>
            <a:r>
              <a:rPr lang="en-US" sz="3200" dirty="0">
                <a:solidFill>
                  <a:srgbClr val="C00000"/>
                </a:solidFill>
              </a:rPr>
              <a:t>(3) Pronounced /s/ and spelled -s after bases ending in other voiceless sounds, </a:t>
            </a:r>
            <a:r>
              <a:rPr lang="en-US" sz="3200" dirty="0" err="1">
                <a:solidFill>
                  <a:srgbClr val="C00000"/>
                </a:solidFill>
              </a:rPr>
              <a:t>eg</a:t>
            </a:r>
            <a:endParaRPr lang="en-US" sz="3200" dirty="0">
              <a:solidFill>
                <a:srgbClr val="C00000"/>
              </a:solidFill>
            </a:endParaRPr>
          </a:p>
          <a:p>
            <a:pPr algn="l"/>
            <a:r>
              <a:rPr lang="en-US" sz="3200" dirty="0">
                <a:solidFill>
                  <a:srgbClr val="002060"/>
                </a:solidFill>
              </a:rPr>
              <a:t>cut  cuts      lock ^ locks        sap ^ saps</a:t>
            </a:r>
          </a:p>
        </p:txBody>
      </p:sp>
      <p:sp>
        <p:nvSpPr>
          <p:cNvPr id="5" name="TextBox 4">
            <a:extLst>
              <a:ext uri="{FF2B5EF4-FFF2-40B4-BE49-F238E27FC236}">
                <a16:creationId xmlns:a16="http://schemas.microsoft.com/office/drawing/2014/main" id="{9416B4B7-F4E3-4AC6-A0CB-D31C471FF3E1}"/>
              </a:ext>
            </a:extLst>
          </p:cNvPr>
          <p:cNvSpPr txBox="1"/>
          <p:nvPr/>
        </p:nvSpPr>
        <p:spPr>
          <a:xfrm>
            <a:off x="2943225"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256958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925C2-1074-4FE2-B4E6-D2E34EB6A22B}"/>
              </a:ext>
            </a:extLst>
          </p:cNvPr>
          <p:cNvSpPr>
            <a:spLocks noGrp="1"/>
          </p:cNvSpPr>
          <p:nvPr>
            <p:ph type="title"/>
          </p:nvPr>
        </p:nvSpPr>
        <p:spPr/>
        <p:txBody>
          <a:bodyPr/>
          <a:lstStyle/>
          <a:p>
            <a:r>
              <a:rPr lang="en-US" sz="4800" b="1" i="0" u="none" strike="noStrike" baseline="0" dirty="0">
                <a:solidFill>
                  <a:srgbClr val="0070C0"/>
                </a:solidFill>
                <a:latin typeface="TimesNewRomanPS-BoldMT"/>
              </a:rPr>
              <a:t>Pro-Forms</a:t>
            </a:r>
            <a:endParaRPr lang="en-US" dirty="0">
              <a:solidFill>
                <a:srgbClr val="0070C0"/>
              </a:solidFill>
            </a:endParaRPr>
          </a:p>
        </p:txBody>
      </p:sp>
      <p:sp>
        <p:nvSpPr>
          <p:cNvPr id="3" name="Content Placeholder 2">
            <a:extLst>
              <a:ext uri="{FF2B5EF4-FFF2-40B4-BE49-F238E27FC236}">
                <a16:creationId xmlns:a16="http://schemas.microsoft.com/office/drawing/2014/main" id="{AA362045-C5C6-40AB-9FB2-306FFBC0B6DA}"/>
              </a:ext>
            </a:extLst>
          </p:cNvPr>
          <p:cNvSpPr>
            <a:spLocks noGrp="1"/>
          </p:cNvSpPr>
          <p:nvPr>
            <p:ph idx="1"/>
          </p:nvPr>
        </p:nvSpPr>
        <p:spPr>
          <a:xfrm>
            <a:off x="620785" y="1845734"/>
            <a:ext cx="10595296" cy="4023360"/>
          </a:xfrm>
        </p:spPr>
        <p:txBody>
          <a:bodyPr/>
          <a:lstStyle/>
          <a:p>
            <a:pPr>
              <a:lnSpc>
                <a:spcPct val="150000"/>
              </a:lnSpc>
              <a:buFont typeface="Wingdings" panose="05000000000000000000" pitchFamily="2" charset="2"/>
              <a:buChar char="§"/>
            </a:pPr>
            <a:r>
              <a:rPr lang="en-US" b="0" i="0" dirty="0">
                <a:solidFill>
                  <a:srgbClr val="0070C0"/>
                </a:solidFill>
                <a:effectLst/>
                <a:latin typeface="Arial" panose="020B0604020202020204" pitchFamily="34" charset="0"/>
              </a:rPr>
              <a:t>In </a:t>
            </a:r>
            <a:r>
              <a:rPr lang="en-US" b="0" i="0" u="none" strike="noStrike" dirty="0">
                <a:solidFill>
                  <a:srgbClr val="0070C0"/>
                </a:solidFill>
                <a:effectLst/>
                <a:latin typeface="Arial" panose="020B0604020202020204" pitchFamily="34" charset="0"/>
                <a:hlinkClick r:id="rId2" tooltip="Linguistics">
                  <a:extLst>
                    <a:ext uri="{A12FA001-AC4F-418D-AE19-62706E023703}">
                      <ahyp:hlinkClr xmlns:ahyp="http://schemas.microsoft.com/office/drawing/2018/hyperlinkcolor" val="tx"/>
                    </a:ext>
                  </a:extLst>
                </a:hlinkClick>
              </a:rPr>
              <a:t>linguistics</a:t>
            </a:r>
            <a:r>
              <a:rPr lang="en-US" b="0" i="0" dirty="0">
                <a:solidFill>
                  <a:srgbClr val="0070C0"/>
                </a:solidFill>
                <a:effectLst/>
                <a:latin typeface="Arial" panose="020B0604020202020204" pitchFamily="34" charset="0"/>
              </a:rPr>
              <a:t>, a </a:t>
            </a:r>
            <a:r>
              <a:rPr lang="en-US" b="1" i="0" dirty="0">
                <a:solidFill>
                  <a:srgbClr val="0070C0"/>
                </a:solidFill>
                <a:effectLst/>
                <a:latin typeface="Arial" panose="020B0604020202020204" pitchFamily="34" charset="0"/>
              </a:rPr>
              <a:t>pro-form</a:t>
            </a:r>
            <a:r>
              <a:rPr lang="en-US" b="0" i="0" dirty="0">
                <a:solidFill>
                  <a:srgbClr val="0070C0"/>
                </a:solidFill>
                <a:effectLst/>
                <a:latin typeface="Arial" panose="020B0604020202020204" pitchFamily="34" charset="0"/>
              </a:rPr>
              <a:t> is a type of </a:t>
            </a:r>
            <a:r>
              <a:rPr lang="en-US" b="0" i="0" u="none" strike="noStrike" dirty="0">
                <a:solidFill>
                  <a:srgbClr val="0070C0"/>
                </a:solidFill>
                <a:effectLst/>
                <a:latin typeface="Arial" panose="020B0604020202020204" pitchFamily="34" charset="0"/>
                <a:hlinkClick r:id="rId3" tooltip="Function word">
                  <a:extLst>
                    <a:ext uri="{A12FA001-AC4F-418D-AE19-62706E023703}">
                      <ahyp:hlinkClr xmlns:ahyp="http://schemas.microsoft.com/office/drawing/2018/hyperlinkcolor" val="tx"/>
                    </a:ext>
                  </a:extLst>
                </a:hlinkClick>
              </a:rPr>
              <a:t>function word</a:t>
            </a:r>
            <a:r>
              <a:rPr lang="en-US" b="0" i="0" dirty="0">
                <a:solidFill>
                  <a:srgbClr val="0070C0"/>
                </a:solidFill>
                <a:effectLst/>
                <a:latin typeface="Arial" panose="020B0604020202020204" pitchFamily="34" charset="0"/>
              </a:rPr>
              <a:t> or expression that stands in for (expresses the same content as) another </a:t>
            </a:r>
            <a:r>
              <a:rPr lang="en-US" b="0" i="0" u="none" strike="noStrike" dirty="0">
                <a:solidFill>
                  <a:srgbClr val="C00000"/>
                </a:solidFill>
                <a:effectLst/>
                <a:latin typeface="Arial" panose="020B0604020202020204" pitchFamily="34" charset="0"/>
                <a:hlinkClick r:id="rId4" tooltip="Word">
                  <a:extLst>
                    <a:ext uri="{A12FA001-AC4F-418D-AE19-62706E023703}">
                      <ahyp:hlinkClr xmlns:ahyp="http://schemas.microsoft.com/office/drawing/2018/hyperlinkcolor" val="tx"/>
                    </a:ext>
                  </a:extLst>
                </a:hlinkClick>
              </a:rPr>
              <a:t>WORD</a:t>
            </a:r>
            <a:r>
              <a:rPr lang="en-US" b="0" i="0" dirty="0">
                <a:solidFill>
                  <a:srgbClr val="C00000"/>
                </a:solidFill>
                <a:effectLst/>
                <a:latin typeface="Arial" panose="020B0604020202020204" pitchFamily="34" charset="0"/>
              </a:rPr>
              <a:t>, </a:t>
            </a:r>
            <a:r>
              <a:rPr lang="en-US" b="0" i="0" u="none" strike="noStrike" dirty="0">
                <a:solidFill>
                  <a:srgbClr val="C00000"/>
                </a:solidFill>
                <a:effectLst/>
                <a:latin typeface="Arial" panose="020B0604020202020204" pitchFamily="34" charset="0"/>
                <a:hlinkClick r:id="rId5" tooltip="Phrase">
                  <a:extLst>
                    <a:ext uri="{A12FA001-AC4F-418D-AE19-62706E023703}">
                      <ahyp:hlinkClr xmlns:ahyp="http://schemas.microsoft.com/office/drawing/2018/hyperlinkcolor" val="tx"/>
                    </a:ext>
                  </a:extLst>
                </a:hlinkClick>
              </a:rPr>
              <a:t>PHRASE</a:t>
            </a:r>
            <a:r>
              <a:rPr lang="en-US" b="0" i="0" dirty="0">
                <a:solidFill>
                  <a:srgbClr val="C00000"/>
                </a:solidFill>
                <a:effectLst/>
                <a:latin typeface="Arial" panose="020B0604020202020204" pitchFamily="34" charset="0"/>
              </a:rPr>
              <a:t>, </a:t>
            </a:r>
            <a:r>
              <a:rPr lang="en-US" b="0" i="0" u="none" strike="noStrike" dirty="0">
                <a:solidFill>
                  <a:srgbClr val="C00000"/>
                </a:solidFill>
                <a:effectLst/>
                <a:latin typeface="Arial" panose="020B0604020202020204" pitchFamily="34" charset="0"/>
                <a:hlinkClick r:id="rId6" tooltip="Clause">
                  <a:extLst>
                    <a:ext uri="{A12FA001-AC4F-418D-AE19-62706E023703}">
                      <ahyp:hlinkClr xmlns:ahyp="http://schemas.microsoft.com/office/drawing/2018/hyperlinkcolor" val="tx"/>
                    </a:ext>
                  </a:extLst>
                </a:hlinkClick>
              </a:rPr>
              <a:t>CLAUSE</a:t>
            </a:r>
            <a:r>
              <a:rPr lang="en-US" b="0" i="0" dirty="0">
                <a:solidFill>
                  <a:srgbClr val="C00000"/>
                </a:solidFill>
                <a:effectLst/>
                <a:latin typeface="Arial" panose="020B0604020202020204" pitchFamily="34" charset="0"/>
              </a:rPr>
              <a:t> OR </a:t>
            </a:r>
            <a:r>
              <a:rPr lang="en-US" b="0" i="0" u="none" strike="noStrike" dirty="0">
                <a:solidFill>
                  <a:srgbClr val="C00000"/>
                </a:solidFill>
                <a:effectLst/>
                <a:latin typeface="Arial" panose="020B0604020202020204" pitchFamily="34" charset="0"/>
                <a:hlinkClick r:id="rId7" tooltip="Sentence (linguistics)">
                  <a:extLst>
                    <a:ext uri="{A12FA001-AC4F-418D-AE19-62706E023703}">
                      <ahyp:hlinkClr xmlns:ahyp="http://schemas.microsoft.com/office/drawing/2018/hyperlinkcolor" val="tx"/>
                    </a:ext>
                  </a:extLst>
                </a:hlinkClick>
              </a:rPr>
              <a:t>SENTENCE</a:t>
            </a:r>
            <a:r>
              <a:rPr lang="en-US" b="0" i="0" dirty="0">
                <a:solidFill>
                  <a:srgbClr val="C00000"/>
                </a:solidFill>
                <a:effectLst/>
                <a:latin typeface="Arial" panose="020B0604020202020204" pitchFamily="34" charset="0"/>
              </a:rPr>
              <a:t> </a:t>
            </a:r>
            <a:r>
              <a:rPr lang="en-US" b="0" i="0" dirty="0">
                <a:solidFill>
                  <a:srgbClr val="0070C0"/>
                </a:solidFill>
                <a:effectLst/>
                <a:latin typeface="Arial" panose="020B0604020202020204" pitchFamily="34" charset="0"/>
              </a:rPr>
              <a:t>where the </a:t>
            </a:r>
            <a:r>
              <a:rPr lang="en-US" b="0" i="0" u="none" strike="noStrike" dirty="0">
                <a:solidFill>
                  <a:srgbClr val="0070C0"/>
                </a:solidFill>
                <a:effectLst/>
                <a:latin typeface="Arial" panose="020B0604020202020204" pitchFamily="34" charset="0"/>
                <a:hlinkClick r:id="rId8" tooltip="Meaning (linguistics)">
                  <a:extLst>
                    <a:ext uri="{A12FA001-AC4F-418D-AE19-62706E023703}">
                      <ahyp:hlinkClr xmlns:ahyp="http://schemas.microsoft.com/office/drawing/2018/hyperlinkcolor" val="tx"/>
                    </a:ext>
                  </a:extLst>
                </a:hlinkClick>
              </a:rPr>
              <a:t>meaning</a:t>
            </a:r>
            <a:r>
              <a:rPr lang="en-US" b="0" i="0" dirty="0">
                <a:solidFill>
                  <a:srgbClr val="0070C0"/>
                </a:solidFill>
                <a:effectLst/>
                <a:latin typeface="Arial" panose="020B0604020202020204" pitchFamily="34" charset="0"/>
              </a:rPr>
              <a:t> is recoverable from the context.</a:t>
            </a:r>
            <a:endParaRPr lang="en-US" b="0" i="0" baseline="30000" dirty="0">
              <a:solidFill>
                <a:srgbClr val="0070C0"/>
              </a:solidFill>
              <a:effectLst/>
              <a:latin typeface="Arial" panose="020B0604020202020204" pitchFamily="34" charset="0"/>
            </a:endParaRPr>
          </a:p>
          <a:p>
            <a:pPr>
              <a:buFont typeface="Wingdings" panose="05000000000000000000" pitchFamily="2" charset="2"/>
              <a:buChar char="§"/>
            </a:pPr>
            <a:r>
              <a:rPr lang="en-US" b="0" i="0" dirty="0">
                <a:solidFill>
                  <a:srgbClr val="00B050"/>
                </a:solidFill>
                <a:effectLst/>
                <a:latin typeface="Arial" panose="020B0604020202020204" pitchFamily="34" charset="0"/>
              </a:rPr>
              <a:t>They are used either to </a:t>
            </a:r>
            <a:r>
              <a:rPr lang="en-US" b="0" i="0" dirty="0">
                <a:solidFill>
                  <a:srgbClr val="FF0000"/>
                </a:solidFill>
                <a:effectLst/>
                <a:latin typeface="Arial" panose="020B0604020202020204" pitchFamily="34" charset="0"/>
              </a:rPr>
              <a:t>avoid repetitive expressions </a:t>
            </a:r>
            <a:r>
              <a:rPr lang="en-US" b="0" i="0" dirty="0">
                <a:solidFill>
                  <a:srgbClr val="00B050"/>
                </a:solidFill>
                <a:effectLst/>
                <a:latin typeface="Arial" panose="020B0604020202020204" pitchFamily="34" charset="0"/>
              </a:rPr>
              <a:t>or in </a:t>
            </a:r>
            <a:r>
              <a:rPr lang="en-US" b="0" i="0" u="none" strike="noStrike" dirty="0">
                <a:solidFill>
                  <a:srgbClr val="FF0000"/>
                </a:solidFill>
                <a:effectLst/>
                <a:latin typeface="Arial" panose="020B0604020202020204" pitchFamily="34" charset="0"/>
                <a:hlinkClick r:id="rId9" tooltip="Quantifier (linguistics)">
                  <a:extLst>
                    <a:ext uri="{A12FA001-AC4F-418D-AE19-62706E023703}">
                      <ahyp:hlinkClr xmlns:ahyp="http://schemas.microsoft.com/office/drawing/2018/hyperlinkcolor" val="tx"/>
                    </a:ext>
                  </a:extLst>
                </a:hlinkClick>
              </a:rPr>
              <a:t>quantification</a:t>
            </a:r>
            <a:r>
              <a:rPr lang="en-US" b="0" i="0" dirty="0">
                <a:solidFill>
                  <a:srgbClr val="00B050"/>
                </a:solidFill>
                <a:effectLst/>
                <a:latin typeface="Arial" panose="020B0604020202020204" pitchFamily="34" charset="0"/>
              </a:rPr>
              <a:t> (limiting the variables of a proposition).</a:t>
            </a:r>
          </a:p>
          <a:p>
            <a:pPr>
              <a:buFont typeface="Wingdings" panose="05000000000000000000" pitchFamily="2" charset="2"/>
              <a:buChar char="§"/>
            </a:pPr>
            <a:endParaRPr lang="en-US" dirty="0">
              <a:solidFill>
                <a:srgbClr val="00B050"/>
              </a:solidFill>
            </a:endParaRPr>
          </a:p>
        </p:txBody>
      </p:sp>
      <p:sp>
        <p:nvSpPr>
          <p:cNvPr id="5" name="TextBox 4">
            <a:extLst>
              <a:ext uri="{FF2B5EF4-FFF2-40B4-BE49-F238E27FC236}">
                <a16:creationId xmlns:a16="http://schemas.microsoft.com/office/drawing/2014/main" id="{FEF26F1A-DBD2-456E-A532-5AD435ED0A96}"/>
              </a:ext>
            </a:extLst>
          </p:cNvPr>
          <p:cNvSpPr txBox="1"/>
          <p:nvPr/>
        </p:nvSpPr>
        <p:spPr>
          <a:xfrm>
            <a:off x="2962275"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3023805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AFD20-323F-4056-B125-E2EDD477327C}"/>
              </a:ext>
            </a:extLst>
          </p:cNvPr>
          <p:cNvSpPr>
            <a:spLocks noGrp="1"/>
          </p:cNvSpPr>
          <p:nvPr>
            <p:ph type="title"/>
          </p:nvPr>
        </p:nvSpPr>
        <p:spPr/>
        <p:txBody>
          <a:bodyPr/>
          <a:lstStyle/>
          <a:p>
            <a:r>
              <a:rPr lang="en-US" sz="4800" b="1" i="0" u="none" strike="noStrike" baseline="0" dirty="0">
                <a:solidFill>
                  <a:srgbClr val="0070C0"/>
                </a:solidFill>
                <a:latin typeface="TimesNewRomanPS-BoldMT"/>
              </a:rPr>
              <a:t>Pro-Forms</a:t>
            </a:r>
            <a:endParaRPr lang="en-US" dirty="0">
              <a:solidFill>
                <a:srgbClr val="0070C0"/>
              </a:solidFill>
            </a:endParaRPr>
          </a:p>
        </p:txBody>
      </p:sp>
      <p:sp>
        <p:nvSpPr>
          <p:cNvPr id="3" name="Content Placeholder 2">
            <a:extLst>
              <a:ext uri="{FF2B5EF4-FFF2-40B4-BE49-F238E27FC236}">
                <a16:creationId xmlns:a16="http://schemas.microsoft.com/office/drawing/2014/main" id="{53E765FD-1A96-479F-B76A-F787031C2A2A}"/>
              </a:ext>
            </a:extLst>
          </p:cNvPr>
          <p:cNvSpPr>
            <a:spLocks noGrp="1"/>
          </p:cNvSpPr>
          <p:nvPr>
            <p:ph idx="1"/>
          </p:nvPr>
        </p:nvSpPr>
        <p:spPr>
          <a:xfrm>
            <a:off x="293615" y="1845734"/>
            <a:ext cx="11601973" cy="4023360"/>
          </a:xfrm>
        </p:spPr>
        <p:txBody>
          <a:bodyPr>
            <a:normAutofit fontScale="92500" lnSpcReduction="10000"/>
          </a:bodyPr>
          <a:lstStyle/>
          <a:p>
            <a:pPr marL="457200" indent="-457200">
              <a:buFont typeface="+mj-lt"/>
              <a:buAutoNum type="arabicPeriod"/>
            </a:pPr>
            <a:r>
              <a:rPr lang="en-US" sz="3600" dirty="0">
                <a:solidFill>
                  <a:srgbClr val="C00000"/>
                </a:solidFill>
                <a:latin typeface="Times New Roman" panose="02020603050405020304" pitchFamily="18" charset="0"/>
                <a:cs typeface="Times New Roman" panose="02020603050405020304" pitchFamily="18" charset="0"/>
              </a:rPr>
              <a:t>A ‘pronoun’ can serve as a replacement for a noun:</a:t>
            </a:r>
          </a:p>
          <a:p>
            <a:pPr marL="0" indent="0">
              <a:buNone/>
            </a:pPr>
            <a:endParaRPr lang="en-US" sz="3600" dirty="0">
              <a:solidFill>
                <a:srgbClr val="C00000"/>
              </a:solidFill>
              <a:latin typeface="Times New Roman" panose="02020603050405020304" pitchFamily="18" charset="0"/>
              <a:cs typeface="Times New Roman" panose="02020603050405020304" pitchFamily="18" charset="0"/>
            </a:endParaRPr>
          </a:p>
          <a:p>
            <a:pPr lvl="5">
              <a:buFont typeface="Courier New" panose="02070309020205020404" pitchFamily="49" charset="0"/>
              <a:buChar char="o"/>
            </a:pPr>
            <a:r>
              <a:rPr lang="en-US" sz="3200" dirty="0">
                <a:solidFill>
                  <a:srgbClr val="7030A0"/>
                </a:solidFill>
                <a:latin typeface="Times New Roman" panose="02020603050405020304" pitchFamily="18" charset="0"/>
                <a:cs typeface="Times New Roman" panose="02020603050405020304" pitchFamily="18" charset="0"/>
              </a:rPr>
              <a:t>John searched the big </a:t>
            </a:r>
            <a:r>
              <a:rPr lang="en-US" sz="3200" u="sng" dirty="0">
                <a:solidFill>
                  <a:srgbClr val="00B050"/>
                </a:solidFill>
                <a:latin typeface="Times New Roman" panose="02020603050405020304" pitchFamily="18" charset="0"/>
                <a:cs typeface="Times New Roman" panose="02020603050405020304" pitchFamily="18" charset="0"/>
              </a:rPr>
              <a:t>room</a:t>
            </a:r>
            <a:r>
              <a:rPr lang="en-US" sz="3200" dirty="0">
                <a:solidFill>
                  <a:srgbClr val="7030A0"/>
                </a:solidFill>
                <a:latin typeface="Times New Roman" panose="02020603050405020304" pitchFamily="18" charset="0"/>
                <a:cs typeface="Times New Roman" panose="02020603050405020304" pitchFamily="18" charset="0"/>
              </a:rPr>
              <a:t> and the small </a:t>
            </a:r>
            <a:r>
              <a:rPr lang="en-US" sz="3200" u="sng" dirty="0">
                <a:solidFill>
                  <a:srgbClr val="00B050"/>
                </a:solidFill>
                <a:latin typeface="Times New Roman" panose="02020603050405020304" pitchFamily="18" charset="0"/>
                <a:cs typeface="Times New Roman" panose="02020603050405020304" pitchFamily="18" charset="0"/>
              </a:rPr>
              <a:t>one</a:t>
            </a:r>
          </a:p>
          <a:p>
            <a:pPr marL="871400" lvl="5" indent="0">
              <a:buNone/>
            </a:pPr>
            <a:endParaRPr lang="en-US" sz="3200" u="sng" dirty="0">
              <a:solidFill>
                <a:srgbClr val="00B050"/>
              </a:solidFill>
              <a:latin typeface="Times New Roman" panose="02020603050405020304" pitchFamily="18" charset="0"/>
              <a:cs typeface="Times New Roman" panose="02020603050405020304" pitchFamily="18" charset="0"/>
            </a:endParaRPr>
          </a:p>
          <a:p>
            <a:pPr marL="742950" indent="-742950" algn="l">
              <a:buAutoNum type="arabicPeriod" startAt="2"/>
            </a:pPr>
            <a:r>
              <a:rPr lang="en-US" sz="3600" b="0" u="none" strike="noStrike" baseline="0" dirty="0">
                <a:solidFill>
                  <a:srgbClr val="002060"/>
                </a:solidFill>
                <a:latin typeface="Times New Roman" panose="02020603050405020304" pitchFamily="18" charset="0"/>
                <a:cs typeface="Times New Roman" panose="02020603050405020304" pitchFamily="18" charset="0"/>
              </a:rPr>
              <a:t>More usually, however, pronouns replace noun phrases rather than nouns:</a:t>
            </a:r>
          </a:p>
          <a:p>
            <a:pPr marL="0" indent="0" algn="l">
              <a:buNone/>
            </a:pPr>
            <a:endParaRPr lang="en-US" sz="3600" b="0" u="none" strike="noStrike" baseline="0" dirty="0">
              <a:solidFill>
                <a:srgbClr val="002060"/>
              </a:solidFill>
              <a:latin typeface="Times New Roman" panose="02020603050405020304" pitchFamily="18" charset="0"/>
              <a:cs typeface="Times New Roman" panose="02020603050405020304" pitchFamily="18" charset="0"/>
            </a:endParaRPr>
          </a:p>
          <a:p>
            <a:pPr lvl="1" algn="ctr">
              <a:buFont typeface="Courier New" panose="02070309020205020404" pitchFamily="49" charset="0"/>
              <a:buChar char="o"/>
            </a:pPr>
            <a:r>
              <a:rPr lang="en-US" sz="3200" b="1" u="sng" strike="noStrike" baseline="0" dirty="0">
                <a:solidFill>
                  <a:srgbClr val="7030A0"/>
                </a:solidFill>
                <a:latin typeface="Times New Roman" panose="02020603050405020304" pitchFamily="18" charset="0"/>
                <a:cs typeface="Times New Roman" panose="02020603050405020304" pitchFamily="18" charset="0"/>
              </a:rPr>
              <a:t>The man </a:t>
            </a:r>
            <a:r>
              <a:rPr lang="en-US" sz="3200" b="0" u="none" strike="noStrike" baseline="0" dirty="0">
                <a:latin typeface="Times New Roman" panose="02020603050405020304" pitchFamily="18" charset="0"/>
                <a:cs typeface="Times New Roman" panose="02020603050405020304" pitchFamily="18" charset="0"/>
              </a:rPr>
              <a:t>invited </a:t>
            </a:r>
            <a:r>
              <a:rPr lang="en-US" sz="3200" b="1" u="sng" strike="noStrike" baseline="0" dirty="0">
                <a:solidFill>
                  <a:srgbClr val="C00000"/>
                </a:solidFill>
                <a:latin typeface="Times New Roman" panose="02020603050405020304" pitchFamily="18" charset="0"/>
                <a:cs typeface="Times New Roman" panose="02020603050405020304" pitchFamily="18" charset="0"/>
              </a:rPr>
              <a:t>the little Swedish girl </a:t>
            </a:r>
            <a:r>
              <a:rPr lang="en-US" sz="3200" b="0" u="none" strike="noStrike" baseline="0" dirty="0">
                <a:latin typeface="Times New Roman" panose="02020603050405020304" pitchFamily="18" charset="0"/>
                <a:cs typeface="Times New Roman" panose="02020603050405020304" pitchFamily="18" charset="0"/>
              </a:rPr>
              <a:t>because </a:t>
            </a:r>
            <a:r>
              <a:rPr lang="en-US" sz="3200" b="0" u="sng" strike="noStrike" baseline="0" dirty="0">
                <a:solidFill>
                  <a:srgbClr val="7030A0"/>
                </a:solidFill>
                <a:latin typeface="Times New Roman" panose="02020603050405020304" pitchFamily="18" charset="0"/>
                <a:cs typeface="Times New Roman" panose="02020603050405020304" pitchFamily="18" charset="0"/>
              </a:rPr>
              <a:t>he</a:t>
            </a:r>
            <a:r>
              <a:rPr lang="en-US" sz="3200" b="0" u="none" strike="noStrike" baseline="0" dirty="0">
                <a:latin typeface="Times New Roman" panose="02020603050405020304" pitchFamily="18" charset="0"/>
                <a:cs typeface="Times New Roman" panose="02020603050405020304" pitchFamily="18" charset="0"/>
              </a:rPr>
              <a:t> liked </a:t>
            </a:r>
            <a:r>
              <a:rPr lang="en-US" sz="3200" b="0" u="sng" strike="noStrike" baseline="0" dirty="0">
                <a:solidFill>
                  <a:srgbClr val="C00000"/>
                </a:solidFill>
                <a:latin typeface="Times New Roman" panose="02020603050405020304" pitchFamily="18" charset="0"/>
                <a:cs typeface="Times New Roman" panose="02020603050405020304" pitchFamily="18" charset="0"/>
              </a:rPr>
              <a:t>her. </a:t>
            </a:r>
          </a:p>
          <a:p>
            <a:pPr marL="0" indent="0" algn="ctr">
              <a:buNone/>
            </a:pPr>
            <a:endParaRPr lang="en-US" sz="3600" dirty="0">
              <a:solidFill>
                <a:srgbClr val="C0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87DB80CA-33B9-46A8-894E-B7C02D9D1D2A}"/>
              </a:ext>
            </a:extLst>
          </p:cNvPr>
          <p:cNvSpPr txBox="1"/>
          <p:nvPr/>
        </p:nvSpPr>
        <p:spPr>
          <a:xfrm>
            <a:off x="2971800"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4069802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0C794-38E7-4E92-A441-54E4ADC6C7BA}"/>
              </a:ext>
            </a:extLst>
          </p:cNvPr>
          <p:cNvSpPr>
            <a:spLocks noGrp="1"/>
          </p:cNvSpPr>
          <p:nvPr>
            <p:ph type="title"/>
          </p:nvPr>
        </p:nvSpPr>
        <p:spPr>
          <a:xfrm>
            <a:off x="1066800" y="0"/>
            <a:ext cx="10058400" cy="1450757"/>
          </a:xfrm>
        </p:spPr>
        <p:txBody>
          <a:bodyPr/>
          <a:lstStyle/>
          <a:p>
            <a:r>
              <a:rPr lang="en-US" sz="4800" b="1" i="0" u="none" strike="noStrike" baseline="0" dirty="0">
                <a:solidFill>
                  <a:srgbClr val="0070C0"/>
                </a:solidFill>
                <a:latin typeface="TimesNewRomanPS-BoldMT"/>
              </a:rPr>
              <a:t>Pro-Forms</a:t>
            </a:r>
            <a:endParaRPr lang="en-US" dirty="0">
              <a:solidFill>
                <a:srgbClr val="0070C0"/>
              </a:solidFill>
            </a:endParaRPr>
          </a:p>
        </p:txBody>
      </p:sp>
      <p:sp>
        <p:nvSpPr>
          <p:cNvPr id="3" name="Content Placeholder 2">
            <a:extLst>
              <a:ext uri="{FF2B5EF4-FFF2-40B4-BE49-F238E27FC236}">
                <a16:creationId xmlns:a16="http://schemas.microsoft.com/office/drawing/2014/main" id="{67589009-9D00-4D94-B045-501429E0B673}"/>
              </a:ext>
            </a:extLst>
          </p:cNvPr>
          <p:cNvSpPr>
            <a:spLocks noGrp="1"/>
          </p:cNvSpPr>
          <p:nvPr>
            <p:ph idx="1"/>
          </p:nvPr>
        </p:nvSpPr>
        <p:spPr>
          <a:xfrm>
            <a:off x="1097279" y="1845734"/>
            <a:ext cx="10496305" cy="4023360"/>
          </a:xfrm>
        </p:spPr>
        <p:txBody>
          <a:bodyPr>
            <a:normAutofit/>
          </a:bodyPr>
          <a:lstStyle/>
          <a:p>
            <a:pPr marL="0" indent="0">
              <a:buNone/>
            </a:pPr>
            <a:r>
              <a:rPr lang="en-US" sz="2800" dirty="0">
                <a:solidFill>
                  <a:srgbClr val="C00000"/>
                </a:solidFill>
                <a:latin typeface="Times New Roman" panose="02020603050405020304" pitchFamily="18" charset="0"/>
                <a:cs typeface="Times New Roman" panose="02020603050405020304" pitchFamily="18" charset="0"/>
              </a:rPr>
              <a:t>3. There are pro-forms also for PLACE, TIME, and Other Adverbials under certain circumstances:</a:t>
            </a:r>
          </a:p>
          <a:p>
            <a:pPr marL="0" indent="0">
              <a:buNone/>
            </a:pPr>
            <a:endParaRPr lang="en-US" sz="2800" dirty="0">
              <a:solidFill>
                <a:srgbClr val="C00000"/>
              </a:solidFill>
              <a:latin typeface="Times New Roman" panose="02020603050405020304" pitchFamily="18" charset="0"/>
              <a:cs typeface="Times New Roman" panose="02020603050405020304" pitchFamily="18" charset="0"/>
            </a:endParaRPr>
          </a:p>
          <a:p>
            <a:pPr marL="514350" indent="-514350" algn="ctr">
              <a:buFont typeface="+mj-lt"/>
              <a:buAutoNum type="arabicPeriod"/>
            </a:pPr>
            <a:r>
              <a:rPr lang="en-US" sz="2800" b="0" i="0" u="none" strike="noStrike" baseline="0" dirty="0">
                <a:latin typeface="TimesNewRomanPSMT"/>
              </a:rPr>
              <a:t>Mary is </a:t>
            </a:r>
            <a:r>
              <a:rPr lang="en-US" sz="2800" b="0" i="1" u="sng" strike="noStrike" baseline="0" dirty="0">
                <a:solidFill>
                  <a:srgbClr val="7030A0"/>
                </a:solidFill>
                <a:latin typeface="TimesNewRomanPS-ItalicMT"/>
              </a:rPr>
              <a:t>in London </a:t>
            </a:r>
            <a:r>
              <a:rPr lang="en-US" sz="2800" b="0" i="0" u="none" strike="noStrike" baseline="0" dirty="0">
                <a:latin typeface="TimesNewRomanPSMT"/>
              </a:rPr>
              <a:t>and John is </a:t>
            </a:r>
            <a:r>
              <a:rPr lang="en-US" sz="2800" b="0" i="1" u="sng" strike="noStrike" baseline="0" dirty="0">
                <a:solidFill>
                  <a:srgbClr val="7030A0"/>
                </a:solidFill>
                <a:latin typeface="TimesNewRomanPS-ItalicMT"/>
              </a:rPr>
              <a:t>there</a:t>
            </a:r>
            <a:r>
              <a:rPr lang="en-US" sz="2800" b="0" i="1" u="none" strike="noStrike" baseline="0" dirty="0">
                <a:latin typeface="TimesNewRomanPS-ItalicMT"/>
              </a:rPr>
              <a:t> </a:t>
            </a:r>
            <a:r>
              <a:rPr lang="en-US" sz="2800" b="0" i="0" u="none" strike="noStrike" baseline="0" dirty="0">
                <a:latin typeface="TimesNewRomanPSMT"/>
              </a:rPr>
              <a:t>too.  </a:t>
            </a:r>
          </a:p>
          <a:p>
            <a:pPr marL="514350" indent="-514350" algn="ctr">
              <a:buFont typeface="+mj-lt"/>
              <a:buAutoNum type="arabicPeriod"/>
            </a:pPr>
            <a:r>
              <a:rPr lang="en-US" sz="2800" b="0" i="0" u="none" strike="noStrike" baseline="0" dirty="0">
                <a:latin typeface="TimesNewRomanPSMT"/>
              </a:rPr>
              <a:t>Mary arrived </a:t>
            </a:r>
            <a:r>
              <a:rPr lang="en-US" sz="2800" b="0" i="1" u="none" strike="noStrike" baseline="0" dirty="0">
                <a:latin typeface="TimesNewRomanPSMT"/>
              </a:rPr>
              <a:t>on</a:t>
            </a:r>
            <a:r>
              <a:rPr lang="en-US" sz="2800" b="0" i="0" u="none" strike="noStrike" baseline="0" dirty="0">
                <a:latin typeface="TimesNewRomanPSMT"/>
              </a:rPr>
              <a:t> </a:t>
            </a:r>
            <a:r>
              <a:rPr lang="en-US" sz="2800" b="0" i="1" u="sng" strike="noStrike" baseline="0" dirty="0">
                <a:solidFill>
                  <a:srgbClr val="C00000"/>
                </a:solidFill>
                <a:latin typeface="TimesNewRomanPSMT"/>
              </a:rPr>
              <a:t>Tuesday</a:t>
            </a:r>
            <a:r>
              <a:rPr lang="en-US" sz="2800" b="0" i="1" u="sng" strike="noStrike" baseline="0" dirty="0">
                <a:latin typeface="TimesNewRomanPSMT"/>
              </a:rPr>
              <a:t> </a:t>
            </a:r>
            <a:r>
              <a:rPr lang="en-US" sz="2800" b="0" i="0" u="none" strike="noStrike" baseline="0" dirty="0">
                <a:latin typeface="TimesNewRomanPSMT"/>
              </a:rPr>
              <a:t>and John arrived </a:t>
            </a:r>
            <a:r>
              <a:rPr lang="en-US" sz="2800" b="0" i="1" u="sng" strike="noStrike" baseline="0" dirty="0">
                <a:solidFill>
                  <a:srgbClr val="C00000"/>
                </a:solidFill>
                <a:latin typeface="TimesNewRomanPSMT"/>
              </a:rPr>
              <a:t>then</a:t>
            </a:r>
            <a:r>
              <a:rPr lang="en-US" sz="2800" b="0" i="0" u="none" strike="noStrike" baseline="0" dirty="0">
                <a:latin typeface="TimesNewRomanPSMT"/>
              </a:rPr>
              <a:t> too</a:t>
            </a:r>
          </a:p>
          <a:p>
            <a:pPr marL="514350" indent="-514350" algn="ctr">
              <a:buFont typeface="+mj-lt"/>
              <a:buAutoNum type="arabicPeriod"/>
            </a:pPr>
            <a:r>
              <a:rPr lang="en-US" sz="2800" b="0" i="0" u="none" strike="noStrike" baseline="0" dirty="0">
                <a:latin typeface="TimesNewRomanPSMT"/>
              </a:rPr>
              <a:t>John searched the big room very </a:t>
            </a:r>
            <a:r>
              <a:rPr lang="en-US" sz="2800" b="0" i="1" u="sng" strike="noStrike" baseline="0" dirty="0">
                <a:solidFill>
                  <a:srgbClr val="C00000"/>
                </a:solidFill>
                <a:latin typeface="TimesNewRomanPSMT"/>
              </a:rPr>
              <a:t>carefully</a:t>
            </a:r>
            <a:r>
              <a:rPr lang="en-US" sz="2800" b="0" i="1" u="none" strike="noStrike" baseline="0" dirty="0">
                <a:latin typeface="TimesNewRomanPSMT"/>
              </a:rPr>
              <a:t> </a:t>
            </a:r>
            <a:r>
              <a:rPr lang="en-US" sz="2800" b="0" i="0" u="none" strike="noStrike" baseline="0" dirty="0">
                <a:latin typeface="TimesNewRomanPSMT"/>
              </a:rPr>
              <a:t>and the small one less </a:t>
            </a:r>
            <a:r>
              <a:rPr lang="en-US" sz="2800" b="1" i="1" u="sng" strike="noStrike" baseline="0" dirty="0">
                <a:solidFill>
                  <a:srgbClr val="C00000"/>
                </a:solidFill>
                <a:latin typeface="TimesNewRomanPSMT"/>
              </a:rPr>
              <a:t>so</a:t>
            </a:r>
            <a:r>
              <a:rPr lang="en-US" sz="2800" b="0" i="0" u="none" strike="noStrike" baseline="0" dirty="0">
                <a:latin typeface="TimesNewRomanPSMT"/>
              </a:rPr>
              <a:t>. </a:t>
            </a:r>
          </a:p>
          <a:p>
            <a:endParaRPr lang="en-US" sz="2800" dirty="0"/>
          </a:p>
        </p:txBody>
      </p:sp>
      <p:sp>
        <p:nvSpPr>
          <p:cNvPr id="5" name="TextBox 4">
            <a:extLst>
              <a:ext uri="{FF2B5EF4-FFF2-40B4-BE49-F238E27FC236}">
                <a16:creationId xmlns:a16="http://schemas.microsoft.com/office/drawing/2014/main" id="{3554B69F-733C-4C7E-BD21-0E54AA607113}"/>
              </a:ext>
            </a:extLst>
          </p:cNvPr>
          <p:cNvSpPr txBox="1"/>
          <p:nvPr/>
        </p:nvSpPr>
        <p:spPr>
          <a:xfrm>
            <a:off x="2905125" y="6420484"/>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604567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D38E7-22B5-4B90-8AA7-12883401279E}"/>
              </a:ext>
            </a:extLst>
          </p:cNvPr>
          <p:cNvSpPr>
            <a:spLocks noGrp="1"/>
          </p:cNvSpPr>
          <p:nvPr>
            <p:ph type="title"/>
          </p:nvPr>
        </p:nvSpPr>
        <p:spPr/>
        <p:txBody>
          <a:bodyPr/>
          <a:lstStyle/>
          <a:p>
            <a:r>
              <a:rPr lang="en-US" sz="4800" b="1" i="0" u="none" strike="noStrike" baseline="0" dirty="0">
                <a:solidFill>
                  <a:srgbClr val="0070C0"/>
                </a:solidFill>
                <a:latin typeface="TimesNewRomanPS-BoldMT"/>
              </a:rPr>
              <a:t>Pro-Forms</a:t>
            </a:r>
            <a:endParaRPr lang="en-US" dirty="0">
              <a:solidFill>
                <a:srgbClr val="0070C0"/>
              </a:solidFill>
            </a:endParaRPr>
          </a:p>
        </p:txBody>
      </p:sp>
      <p:sp>
        <p:nvSpPr>
          <p:cNvPr id="3" name="Content Placeholder 2">
            <a:extLst>
              <a:ext uri="{FF2B5EF4-FFF2-40B4-BE49-F238E27FC236}">
                <a16:creationId xmlns:a16="http://schemas.microsoft.com/office/drawing/2014/main" id="{C36B7803-069D-4E24-AAF1-985AF3C25393}"/>
              </a:ext>
            </a:extLst>
          </p:cNvPr>
          <p:cNvSpPr>
            <a:spLocks noGrp="1"/>
          </p:cNvSpPr>
          <p:nvPr>
            <p:ph idx="1"/>
          </p:nvPr>
        </p:nvSpPr>
        <p:spPr>
          <a:xfrm>
            <a:off x="637563" y="1845734"/>
            <a:ext cx="11106762" cy="4023360"/>
          </a:xfrm>
        </p:spPr>
        <p:txBody>
          <a:bodyPr/>
          <a:lstStyle/>
          <a:p>
            <a:pPr algn="ctr"/>
            <a:r>
              <a:rPr lang="en-US" sz="2000" b="0" i="0" u="none" strike="noStrike" baseline="0" dirty="0">
                <a:latin typeface="TimesNewRomanPSMT"/>
              </a:rPr>
              <a:t>But </a:t>
            </a:r>
            <a:r>
              <a:rPr lang="en-US" sz="2400" b="0" i="1" u="none" strike="noStrike" baseline="0" dirty="0">
                <a:solidFill>
                  <a:srgbClr val="FF0000"/>
                </a:solidFill>
                <a:latin typeface="TimesNewRomanPS-ItalicMT"/>
              </a:rPr>
              <a:t>SO </a:t>
            </a:r>
            <a:r>
              <a:rPr lang="en-US" sz="2000" b="0" i="0" u="none" strike="noStrike" baseline="0" dirty="0">
                <a:latin typeface="TimesNewRomanPSMT"/>
              </a:rPr>
              <a:t>has a more important </a:t>
            </a:r>
            <a:r>
              <a:rPr lang="en-US" sz="2000" b="0" i="0" u="none" strike="noStrike" baseline="0" dirty="0">
                <a:solidFill>
                  <a:srgbClr val="FF0000"/>
                </a:solidFill>
                <a:latin typeface="TimesNewRomanPSMT"/>
              </a:rPr>
              <a:t>pro-function</a:t>
            </a:r>
            <a:r>
              <a:rPr lang="en-US" sz="2000" b="0" i="0" u="none" strike="noStrike" baseline="0" dirty="0">
                <a:latin typeface="TimesNewRomanPSMT"/>
              </a:rPr>
              <a:t>, namely, </a:t>
            </a:r>
            <a:r>
              <a:rPr lang="en-US" sz="2000" b="0" i="0" u="none" strike="noStrike" baseline="0" dirty="0">
                <a:solidFill>
                  <a:srgbClr val="FF0000"/>
                </a:solidFill>
                <a:latin typeface="TimesNewRomanPSMT"/>
              </a:rPr>
              <a:t>to replace </a:t>
            </a:r>
            <a:r>
              <a:rPr lang="en-US" sz="2000" b="0" i="0" u="none" strike="noStrike" baseline="0" dirty="0">
                <a:latin typeface="TimesNewRomanPSMT"/>
              </a:rPr>
              <a:t>— along with the </a:t>
            </a:r>
            <a:r>
              <a:rPr lang="en-US" sz="2000" b="0" i="0" u="none" strike="noStrike" baseline="0" dirty="0">
                <a:solidFill>
                  <a:srgbClr val="FF0000"/>
                </a:solidFill>
                <a:latin typeface="TimesNewRomanPSMT"/>
              </a:rPr>
              <a:t>‘pro-verb’ </a:t>
            </a:r>
            <a:r>
              <a:rPr lang="en-US" sz="2000" b="0" i="1" u="none" strike="noStrike" baseline="0" dirty="0">
                <a:solidFill>
                  <a:srgbClr val="FF0000"/>
                </a:solidFill>
                <a:latin typeface="TimesNewRomanPS-ItalicMT"/>
              </a:rPr>
              <a:t>do </a:t>
            </a:r>
            <a:r>
              <a:rPr lang="en-US" sz="2000" b="0" i="1" u="none" strike="noStrike" baseline="0" dirty="0">
                <a:latin typeface="TimesNewRomanPS-ItalicMT"/>
              </a:rPr>
              <a:t>— </a:t>
            </a:r>
            <a:r>
              <a:rPr lang="en-US" sz="2000" b="0" i="1" u="none" strike="noStrike" baseline="0" dirty="0">
                <a:solidFill>
                  <a:srgbClr val="FF0000"/>
                </a:solidFill>
                <a:latin typeface="TimesNewRomanPS-ItalicMT"/>
              </a:rPr>
              <a:t>a </a:t>
            </a:r>
            <a:r>
              <a:rPr lang="en-US" sz="2000" b="0" i="0" u="none" strike="noStrike" baseline="0" dirty="0">
                <a:solidFill>
                  <a:srgbClr val="FF0000"/>
                </a:solidFill>
                <a:latin typeface="TimesNewRomanPSMT"/>
              </a:rPr>
              <a:t>predication:</a:t>
            </a:r>
            <a:endParaRPr lang="en-US" b="0" i="0" u="none" strike="noStrike" baseline="0" dirty="0">
              <a:solidFill>
                <a:srgbClr val="7030A0"/>
              </a:solidFill>
              <a:latin typeface="TimesNewRomanPSMT"/>
            </a:endParaRPr>
          </a:p>
          <a:p>
            <a:pPr algn="ctr"/>
            <a:r>
              <a:rPr lang="en-US" sz="2400" b="0" i="0" u="none" strike="noStrike" baseline="0" dirty="0">
                <a:solidFill>
                  <a:srgbClr val="7030A0"/>
                </a:solidFill>
                <a:latin typeface="TimesNewRomanPSMT"/>
              </a:rPr>
              <a:t>She hoped that he would </a:t>
            </a:r>
            <a:r>
              <a:rPr lang="en-US" sz="2400" b="1" i="1" u="sng" strike="noStrike" baseline="0" dirty="0">
                <a:solidFill>
                  <a:srgbClr val="00B050"/>
                </a:solidFill>
                <a:latin typeface="TimesNewRomanPS-ItalicMT"/>
              </a:rPr>
              <a:t>search the room carefully before her arrival </a:t>
            </a:r>
            <a:r>
              <a:rPr lang="en-US" sz="2400" b="0" i="0" u="none" strike="noStrike" baseline="0" dirty="0">
                <a:solidFill>
                  <a:srgbClr val="7030A0"/>
                </a:solidFill>
                <a:latin typeface="TimesNewRomanPSMT"/>
              </a:rPr>
              <a:t>but he didn’t </a:t>
            </a:r>
            <a:r>
              <a:rPr lang="en-US" sz="2400" b="1" i="1" u="sng" strike="noStrike" baseline="0" dirty="0">
                <a:solidFill>
                  <a:srgbClr val="00B050"/>
                </a:solidFill>
                <a:latin typeface="TimesNewRomanPS-ItalicMT"/>
              </a:rPr>
              <a:t>do so</a:t>
            </a:r>
            <a:endParaRPr lang="en-US" sz="2800" b="1" i="0" u="sng" strike="noStrike" baseline="0" dirty="0">
              <a:solidFill>
                <a:srgbClr val="00B050"/>
              </a:solidFill>
              <a:latin typeface="TimesNewRomanPSMT"/>
            </a:endParaRPr>
          </a:p>
          <a:p>
            <a:pPr algn="l"/>
            <a:endParaRPr lang="en-US" dirty="0">
              <a:latin typeface="TimesNewRomanPSMT"/>
            </a:endParaRPr>
          </a:p>
          <a:p>
            <a:pPr algn="l"/>
            <a:endParaRPr lang="en-US" dirty="0">
              <a:solidFill>
                <a:srgbClr val="FF0000"/>
              </a:solidFill>
              <a:latin typeface="TimesNewRomanPSMT"/>
            </a:endParaRPr>
          </a:p>
          <a:p>
            <a:pPr algn="l"/>
            <a:endParaRPr lang="en-US" dirty="0">
              <a:solidFill>
                <a:srgbClr val="FF0000"/>
              </a:solidFill>
            </a:endParaRPr>
          </a:p>
        </p:txBody>
      </p:sp>
      <p:pic>
        <p:nvPicPr>
          <p:cNvPr id="5" name="Picture 4">
            <a:extLst>
              <a:ext uri="{FF2B5EF4-FFF2-40B4-BE49-F238E27FC236}">
                <a16:creationId xmlns:a16="http://schemas.microsoft.com/office/drawing/2014/main" id="{489B42E9-849D-4D27-AA58-79001D884220}"/>
              </a:ext>
            </a:extLst>
          </p:cNvPr>
          <p:cNvPicPr>
            <a:picLocks noChangeAspect="1"/>
          </p:cNvPicPr>
          <p:nvPr/>
        </p:nvPicPr>
        <p:blipFill rotWithShape="1">
          <a:blip r:embed="rId2">
            <a:duotone>
              <a:prstClr val="black"/>
              <a:schemeClr val="accent4">
                <a:tint val="45000"/>
                <a:satMod val="400000"/>
              </a:schemeClr>
            </a:duotone>
          </a:blip>
          <a:srcRect b="7467"/>
          <a:stretch/>
        </p:blipFill>
        <p:spPr>
          <a:xfrm>
            <a:off x="2939577" y="3089447"/>
            <a:ext cx="6636695" cy="3170785"/>
          </a:xfrm>
          <a:prstGeom prst="rect">
            <a:avLst/>
          </a:prstGeom>
          <a:ln>
            <a:noFill/>
          </a:ln>
          <a:effectLst>
            <a:softEdge rad="112500"/>
          </a:effectLst>
        </p:spPr>
      </p:pic>
      <p:sp>
        <p:nvSpPr>
          <p:cNvPr id="6" name="TextBox 5">
            <a:extLst>
              <a:ext uri="{FF2B5EF4-FFF2-40B4-BE49-F238E27FC236}">
                <a16:creationId xmlns:a16="http://schemas.microsoft.com/office/drawing/2014/main" id="{9138599B-F72B-42B2-AA95-60AD252C3A19}"/>
              </a:ext>
            </a:extLst>
          </p:cNvPr>
          <p:cNvSpPr txBox="1"/>
          <p:nvPr/>
        </p:nvSpPr>
        <p:spPr>
          <a:xfrm>
            <a:off x="3142944"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3541131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EE89F-CD15-4A15-968A-B9413B00402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5F4B1A5-4573-43A7-8772-049C8543A83C}"/>
              </a:ext>
            </a:extLst>
          </p:cNvPr>
          <p:cNvSpPr>
            <a:spLocks noGrp="1"/>
          </p:cNvSpPr>
          <p:nvPr>
            <p:ph idx="1"/>
          </p:nvPr>
        </p:nvSpPr>
        <p:spPr/>
        <p:txBody>
          <a:bodyPr/>
          <a:lstStyle/>
          <a:p>
            <a:r>
              <a:rPr lang="en-US" sz="2800" dirty="0">
                <a:solidFill>
                  <a:srgbClr val="C00000"/>
                </a:solidFill>
              </a:rPr>
              <a:t>Frequently, however, the pro-predication is achieved by the operator alone:</a:t>
            </a:r>
          </a:p>
          <a:p>
            <a:r>
              <a:rPr lang="en-US" sz="3200" dirty="0">
                <a:solidFill>
                  <a:srgbClr val="FFC000"/>
                </a:solidFill>
              </a:rPr>
              <a:t>A: </a:t>
            </a:r>
            <a:r>
              <a:rPr lang="en-US" sz="3200" dirty="0">
                <a:solidFill>
                  <a:srgbClr val="0F7126"/>
                </a:solidFill>
              </a:rPr>
              <a:t>He didn’t </a:t>
            </a:r>
            <a:r>
              <a:rPr lang="en-US" sz="3200" i="1" u="sng" dirty="0">
                <a:solidFill>
                  <a:srgbClr val="0F7126"/>
                </a:solidFill>
              </a:rPr>
              <a:t>give her an apple</a:t>
            </a:r>
            <a:r>
              <a:rPr lang="en-US" sz="3200" i="1" dirty="0">
                <a:solidFill>
                  <a:srgbClr val="0F7126"/>
                </a:solidFill>
              </a:rPr>
              <a:t>. </a:t>
            </a:r>
            <a:r>
              <a:rPr lang="en-US" sz="3200" dirty="0">
                <a:solidFill>
                  <a:srgbClr val="7030A0"/>
                </a:solidFill>
              </a:rPr>
              <a:t>B</a:t>
            </a:r>
            <a:r>
              <a:rPr lang="en-US" sz="3200" dirty="0">
                <a:solidFill>
                  <a:srgbClr val="0F7126"/>
                </a:solidFill>
              </a:rPr>
              <a:t>: </a:t>
            </a:r>
            <a:r>
              <a:rPr lang="en-US" sz="3200" dirty="0">
                <a:solidFill>
                  <a:srgbClr val="0070C0"/>
                </a:solidFill>
              </a:rPr>
              <a:t>Yes, he </a:t>
            </a:r>
            <a:r>
              <a:rPr lang="en-US" sz="3200" i="1" u="sng" dirty="0">
                <a:solidFill>
                  <a:srgbClr val="0F7126"/>
                </a:solidFill>
              </a:rPr>
              <a:t>did</a:t>
            </a:r>
            <a:r>
              <a:rPr lang="en-US" sz="3200" dirty="0">
                <a:solidFill>
                  <a:srgbClr val="0070C0"/>
                </a:solidFill>
              </a:rPr>
              <a:t>.  They suspected that he had </a:t>
            </a:r>
            <a:r>
              <a:rPr lang="en-US" sz="3200" i="1" u="sng" dirty="0">
                <a:solidFill>
                  <a:srgbClr val="7030A0"/>
                </a:solidFill>
              </a:rPr>
              <a:t>given her an apple </a:t>
            </a:r>
            <a:r>
              <a:rPr lang="en-US" sz="3200" dirty="0">
                <a:solidFill>
                  <a:srgbClr val="0070C0"/>
                </a:solidFill>
              </a:rPr>
              <a:t>and he </a:t>
            </a:r>
            <a:r>
              <a:rPr lang="en-US" sz="3200" i="1" u="sng" dirty="0">
                <a:solidFill>
                  <a:srgbClr val="7030A0"/>
                </a:solidFill>
              </a:rPr>
              <a:t>had</a:t>
            </a:r>
          </a:p>
        </p:txBody>
      </p:sp>
      <p:sp>
        <p:nvSpPr>
          <p:cNvPr id="5" name="TextBox 4">
            <a:extLst>
              <a:ext uri="{FF2B5EF4-FFF2-40B4-BE49-F238E27FC236}">
                <a16:creationId xmlns:a16="http://schemas.microsoft.com/office/drawing/2014/main" id="{3756A1F9-690F-4038-A9DB-F9FABF877FB7}"/>
              </a:ext>
            </a:extLst>
          </p:cNvPr>
          <p:cNvSpPr txBox="1"/>
          <p:nvPr/>
        </p:nvSpPr>
        <p:spPr>
          <a:xfrm>
            <a:off x="3078480" y="6400581"/>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227974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46BCA-BB01-440F-9D79-2A473B157E4B}"/>
              </a:ext>
            </a:extLst>
          </p:cNvPr>
          <p:cNvSpPr>
            <a:spLocks noGrp="1"/>
          </p:cNvSpPr>
          <p:nvPr>
            <p:ph type="title"/>
          </p:nvPr>
        </p:nvSpPr>
        <p:spPr>
          <a:xfrm>
            <a:off x="1066800" y="209725"/>
            <a:ext cx="10058400" cy="898461"/>
          </a:xfrm>
        </p:spPr>
        <p:txBody>
          <a:bodyPr/>
          <a:lstStyle/>
          <a:p>
            <a:r>
              <a:rPr lang="en-US" b="1" dirty="0">
                <a:solidFill>
                  <a:srgbClr val="C00000"/>
                </a:solidFill>
              </a:rPr>
              <a:t>Question and Negation</a:t>
            </a:r>
          </a:p>
        </p:txBody>
      </p:sp>
      <p:sp>
        <p:nvSpPr>
          <p:cNvPr id="3" name="Content Placeholder 2">
            <a:extLst>
              <a:ext uri="{FF2B5EF4-FFF2-40B4-BE49-F238E27FC236}">
                <a16:creationId xmlns:a16="http://schemas.microsoft.com/office/drawing/2014/main" id="{B3491F2B-9811-4722-B160-4324EAC7A91A}"/>
              </a:ext>
            </a:extLst>
          </p:cNvPr>
          <p:cNvSpPr>
            <a:spLocks noGrp="1"/>
          </p:cNvSpPr>
          <p:nvPr>
            <p:ph idx="1"/>
          </p:nvPr>
        </p:nvSpPr>
        <p:spPr/>
        <p:txBody>
          <a:bodyPr>
            <a:normAutofit/>
          </a:bodyPr>
          <a:lstStyle/>
          <a:p>
            <a:pPr marL="0" indent="0">
              <a:buNone/>
            </a:pPr>
            <a:r>
              <a:rPr lang="en-US" sz="2400" dirty="0">
                <a:solidFill>
                  <a:srgbClr val="7030A0"/>
                </a:solidFill>
              </a:rPr>
              <a:t>‘</a:t>
            </a:r>
            <a:r>
              <a:rPr lang="en-US" sz="2400" dirty="0" err="1">
                <a:solidFill>
                  <a:srgbClr val="7030A0"/>
                </a:solidFill>
              </a:rPr>
              <a:t>Wh</a:t>
            </a:r>
            <a:r>
              <a:rPr lang="en-US" sz="2400" dirty="0">
                <a:solidFill>
                  <a:srgbClr val="7030A0"/>
                </a:solidFill>
              </a:rPr>
              <a:t>’-Questions</a:t>
            </a:r>
          </a:p>
          <a:p>
            <a:pPr marL="0" indent="0" algn="just">
              <a:buNone/>
            </a:pPr>
            <a:r>
              <a:rPr lang="en-US" sz="2400" dirty="0">
                <a:solidFill>
                  <a:srgbClr val="0070C0"/>
                </a:solidFill>
              </a:rPr>
              <a:t>Wh-Words of English as a special set of pro-forms diametrically opposed to the others in having the general meaning ‘It has not been known what this item refers to and so it needs to be stated in full’. This informal statement will account for the use o f </a:t>
            </a:r>
            <a:r>
              <a:rPr lang="en-US" sz="2400" dirty="0" err="1">
                <a:solidFill>
                  <a:srgbClr val="0070C0"/>
                </a:solidFill>
              </a:rPr>
              <a:t>wh</a:t>
            </a:r>
            <a:r>
              <a:rPr lang="en-US" sz="2400" dirty="0">
                <a:solidFill>
                  <a:srgbClr val="0070C0"/>
                </a:solidFill>
              </a:rPr>
              <a:t>-forms in questions:</a:t>
            </a:r>
          </a:p>
          <a:p>
            <a:r>
              <a:rPr lang="en-US" sz="2400" dirty="0">
                <a:solidFill>
                  <a:srgbClr val="00B050"/>
                </a:solidFill>
              </a:rPr>
              <a:t>Mary is in London</a:t>
            </a:r>
          </a:p>
          <a:p>
            <a:r>
              <a:rPr lang="en-US" sz="2400" dirty="0">
                <a:solidFill>
                  <a:srgbClr val="0070C0"/>
                </a:solidFill>
              </a:rPr>
              <a:t>Mary is there</a:t>
            </a:r>
          </a:p>
          <a:p>
            <a:r>
              <a:rPr lang="en-US" sz="2400" dirty="0">
                <a:solidFill>
                  <a:srgbClr val="C00000"/>
                </a:solidFill>
              </a:rPr>
              <a:t>Where is Mary?</a:t>
            </a:r>
          </a:p>
        </p:txBody>
      </p:sp>
    </p:spTree>
    <p:extLst>
      <p:ext uri="{BB962C8B-B14F-4D97-AF65-F5344CB8AC3E}">
        <p14:creationId xmlns:p14="http://schemas.microsoft.com/office/powerpoint/2010/main" val="37188322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D618D2-DBB3-4B87-B87C-BBC7B18A2277}"/>
              </a:ext>
            </a:extLst>
          </p:cNvPr>
          <p:cNvSpPr txBox="1"/>
          <p:nvPr/>
        </p:nvSpPr>
        <p:spPr>
          <a:xfrm>
            <a:off x="263237" y="306596"/>
            <a:ext cx="10686472" cy="584775"/>
          </a:xfrm>
          <a:prstGeom prst="rect">
            <a:avLst/>
          </a:prstGeom>
          <a:noFill/>
        </p:spPr>
        <p:txBody>
          <a:bodyPr wrap="square">
            <a:spAutoFit/>
          </a:bodyPr>
          <a:lstStyle/>
          <a:p>
            <a:r>
              <a:rPr lang="en-US" sz="3200" b="1" dirty="0" err="1">
                <a:solidFill>
                  <a:srgbClr val="C00000"/>
                </a:solidFill>
              </a:rPr>
              <a:t>Wh</a:t>
            </a:r>
            <a:r>
              <a:rPr lang="en-US" sz="3200" b="1" dirty="0">
                <a:solidFill>
                  <a:srgbClr val="C00000"/>
                </a:solidFill>
              </a:rPr>
              <a:t>-Questions</a:t>
            </a:r>
            <a:endParaRPr lang="en-US" sz="3200" dirty="0"/>
          </a:p>
        </p:txBody>
      </p:sp>
      <p:sp>
        <p:nvSpPr>
          <p:cNvPr id="5" name="TextBox 4">
            <a:extLst>
              <a:ext uri="{FF2B5EF4-FFF2-40B4-BE49-F238E27FC236}">
                <a16:creationId xmlns:a16="http://schemas.microsoft.com/office/drawing/2014/main" id="{4685D2C4-CD5B-4B30-AD3A-A5AD685C2FD5}"/>
              </a:ext>
            </a:extLst>
          </p:cNvPr>
          <p:cNvSpPr txBox="1"/>
          <p:nvPr/>
        </p:nvSpPr>
        <p:spPr>
          <a:xfrm>
            <a:off x="766618" y="1260825"/>
            <a:ext cx="10898909" cy="3693319"/>
          </a:xfrm>
          <a:prstGeom prst="rect">
            <a:avLst/>
          </a:prstGeom>
          <a:noFill/>
        </p:spPr>
        <p:txBody>
          <a:bodyPr wrap="square">
            <a:spAutoFit/>
          </a:bodyPr>
          <a:lstStyle/>
          <a:p>
            <a:r>
              <a:rPr lang="en-US" sz="2400" b="0" i="0" u="none" strike="noStrike" baseline="0" dirty="0">
                <a:solidFill>
                  <a:srgbClr val="FF0000"/>
                </a:solidFill>
                <a:latin typeface="TimesNewRomanPSMT"/>
              </a:rPr>
              <a:t>They </a:t>
            </a:r>
            <a:r>
              <a:rPr lang="en-US" sz="2400" b="0" i="0" u="none" strike="noStrike" baseline="0" dirty="0">
                <a:solidFill>
                  <a:srgbClr val="00B050"/>
                </a:solidFill>
                <a:latin typeface="TimesNewRomanPSMT"/>
              </a:rPr>
              <a:t>(subject-</a:t>
            </a:r>
            <a:r>
              <a:rPr lang="en-US" sz="2400" b="0" i="0" u="none" strike="noStrike" baseline="0" dirty="0" err="1">
                <a:solidFill>
                  <a:srgbClr val="00B050"/>
                </a:solidFill>
                <a:latin typeface="TimesNewRomanPSMT"/>
              </a:rPr>
              <a:t>i</a:t>
            </a:r>
            <a:r>
              <a:rPr lang="en-US" sz="2400" b="0" i="0" u="none" strike="noStrike" baseline="0" dirty="0">
                <a:solidFill>
                  <a:srgbClr val="00B050"/>
                </a:solidFill>
                <a:latin typeface="TimesNewRomanPSMT"/>
              </a:rPr>
              <a:t>) </a:t>
            </a:r>
            <a:r>
              <a:rPr lang="en-US" sz="2400" b="0" i="0" u="none" strike="noStrike" baseline="0" dirty="0">
                <a:solidFill>
                  <a:srgbClr val="0070C0"/>
                </a:solidFill>
                <a:latin typeface="TimesNewRomanPSMT"/>
              </a:rPr>
              <a:t>make him </a:t>
            </a:r>
            <a:r>
              <a:rPr lang="en-US" sz="2400" b="0" i="0" u="none" strike="noStrike" baseline="0" dirty="0">
                <a:solidFill>
                  <a:srgbClr val="00B050"/>
                </a:solidFill>
                <a:latin typeface="TimesNewRomanPSMT"/>
              </a:rPr>
              <a:t>(ii. object) </a:t>
            </a:r>
            <a:r>
              <a:rPr lang="en-US" sz="2400" b="0" i="0" u="none" strike="noStrike" baseline="0" dirty="0">
                <a:solidFill>
                  <a:srgbClr val="7030A0"/>
                </a:solidFill>
                <a:latin typeface="TimesNewRomanPSMT"/>
              </a:rPr>
              <a:t>the chairman </a:t>
            </a:r>
            <a:r>
              <a:rPr lang="en-US" sz="2400" b="0" i="0" u="none" strike="noStrike" baseline="0" dirty="0">
                <a:solidFill>
                  <a:srgbClr val="00B050"/>
                </a:solidFill>
                <a:latin typeface="TimesNewRomanPSMT"/>
              </a:rPr>
              <a:t>(iii. complement) </a:t>
            </a:r>
            <a:r>
              <a:rPr lang="en-US" sz="2400" b="0" i="0" u="none" strike="noStrike" baseline="0" dirty="0">
                <a:solidFill>
                  <a:srgbClr val="C00000"/>
                </a:solidFill>
                <a:latin typeface="TimesNewRomanPSMT"/>
              </a:rPr>
              <a:t>every year </a:t>
            </a:r>
            <a:r>
              <a:rPr lang="en-US" sz="2400" b="0" i="0" u="none" strike="noStrike" baseline="0" dirty="0">
                <a:solidFill>
                  <a:srgbClr val="00B050"/>
                </a:solidFill>
                <a:latin typeface="TimesNewRomanPSMT"/>
              </a:rPr>
              <a:t>(iv. adverbial)</a:t>
            </a:r>
          </a:p>
          <a:p>
            <a:endParaRPr lang="en-US" sz="2400" dirty="0">
              <a:solidFill>
                <a:srgbClr val="C00000"/>
              </a:solidFill>
              <a:latin typeface="TimesNewRomanPSMT"/>
            </a:endParaRPr>
          </a:p>
          <a:p>
            <a:pPr marL="342900" indent="-342900">
              <a:lnSpc>
                <a:spcPct val="150000"/>
              </a:lnSpc>
              <a:buFont typeface="Arial" panose="020B0604020202020204" pitchFamily="34" charset="0"/>
              <a:buChar char="•"/>
            </a:pPr>
            <a:r>
              <a:rPr lang="en-US" sz="2400" b="0" i="0" u="none" strike="noStrike" baseline="0" dirty="0">
                <a:solidFill>
                  <a:srgbClr val="FF0000"/>
                </a:solidFill>
                <a:latin typeface="TimesNewRomanPSMT"/>
              </a:rPr>
              <a:t>Who makes him the chairman every year?               [</a:t>
            </a:r>
            <a:r>
              <a:rPr lang="en-US" sz="2400" b="0" i="0" u="none" strike="noStrike" baseline="0" dirty="0" err="1">
                <a:solidFill>
                  <a:srgbClr val="FF0000"/>
                </a:solidFill>
                <a:latin typeface="TimesNewRomanPSMT"/>
              </a:rPr>
              <a:t>i</a:t>
            </a:r>
            <a:r>
              <a:rPr lang="en-US" sz="2400" b="0" i="0" u="none" strike="noStrike" baseline="0" dirty="0">
                <a:solidFill>
                  <a:srgbClr val="FF0000"/>
                </a:solidFill>
                <a:latin typeface="TimesNewRomanPSMT"/>
              </a:rPr>
              <a:t>]</a:t>
            </a:r>
          </a:p>
          <a:p>
            <a:pPr marL="342900" indent="-342900">
              <a:lnSpc>
                <a:spcPct val="150000"/>
              </a:lnSpc>
              <a:buFont typeface="Arial" panose="020B0604020202020204" pitchFamily="34" charset="0"/>
              <a:buChar char="•"/>
            </a:pPr>
            <a:r>
              <a:rPr lang="en-US" sz="2400" b="0" i="0" u="none" strike="noStrike" baseline="0" dirty="0">
                <a:solidFill>
                  <a:srgbClr val="0070C0"/>
                </a:solidFill>
                <a:latin typeface="TimesNewRomanPSMT"/>
              </a:rPr>
              <a:t>Whom do they make the chairman every year?       [ii]</a:t>
            </a:r>
          </a:p>
          <a:p>
            <a:pPr marL="342900" indent="-342900">
              <a:lnSpc>
                <a:spcPct val="150000"/>
              </a:lnSpc>
              <a:buFont typeface="Arial" panose="020B0604020202020204" pitchFamily="34" charset="0"/>
              <a:buChar char="•"/>
            </a:pPr>
            <a:r>
              <a:rPr lang="en-US" sz="2400" b="0" i="0" u="none" strike="noStrike" baseline="0" dirty="0">
                <a:solidFill>
                  <a:srgbClr val="7030A0"/>
                </a:solidFill>
                <a:latin typeface="TimesNewRomanPSMT"/>
              </a:rPr>
              <a:t>What do they make him every year?                       [iii]</a:t>
            </a:r>
          </a:p>
          <a:p>
            <a:pPr marL="342900" indent="-342900">
              <a:lnSpc>
                <a:spcPct val="150000"/>
              </a:lnSpc>
              <a:buFont typeface="Arial" panose="020B0604020202020204" pitchFamily="34" charset="0"/>
              <a:buChar char="•"/>
            </a:pPr>
            <a:r>
              <a:rPr lang="en-US" sz="2400" b="0" i="0" u="none" strike="noStrike" baseline="0" dirty="0">
                <a:solidFill>
                  <a:srgbClr val="C00000"/>
                </a:solidFill>
                <a:latin typeface="TimesNewRomanPSMT"/>
              </a:rPr>
              <a:t>When do they make him the chairman?                      </a:t>
            </a:r>
            <a:r>
              <a:rPr lang="en-US" sz="2400" b="0" i="0" u="none" strike="noStrike" baseline="0" dirty="0">
                <a:latin typeface="TimesNewRomanPSMT"/>
              </a:rPr>
              <a:t>[iv]</a:t>
            </a:r>
            <a:endParaRPr lang="en-US" sz="3200" dirty="0">
              <a:solidFill>
                <a:srgbClr val="C00000"/>
              </a:solidFill>
            </a:endParaRPr>
          </a:p>
          <a:p>
            <a:pPr algn="l"/>
            <a:endParaRPr lang="en-US" sz="1800" b="0" i="0" u="none" strike="noStrike" baseline="0" dirty="0">
              <a:latin typeface="TimesNewRomanPSMT"/>
            </a:endParaRPr>
          </a:p>
        </p:txBody>
      </p:sp>
      <p:sp>
        <p:nvSpPr>
          <p:cNvPr id="7" name="TextBox 6">
            <a:extLst>
              <a:ext uri="{FF2B5EF4-FFF2-40B4-BE49-F238E27FC236}">
                <a16:creationId xmlns:a16="http://schemas.microsoft.com/office/drawing/2014/main" id="{9ADDB2A8-5EBE-4C22-8801-B3A0B4D1D867}"/>
              </a:ext>
            </a:extLst>
          </p:cNvPr>
          <p:cNvSpPr txBox="1"/>
          <p:nvPr/>
        </p:nvSpPr>
        <p:spPr>
          <a:xfrm>
            <a:off x="2905125" y="6380588"/>
            <a:ext cx="6096000" cy="341632"/>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mn-cs"/>
              </a:rPr>
              <a:t>Assist. Lect. Abbas Muhsin Al-Maliki </a:t>
            </a:r>
            <a:endParaRPr kumimoji="0" lang="ar-IQ" sz="1800" b="1" i="0" u="none" strike="noStrike" kern="1200" cap="none" spc="0" normalizeH="0" baseline="0" noProof="0" dirty="0">
              <a:ln>
                <a:noFill/>
              </a:ln>
              <a:solidFill>
                <a:srgbClr val="002060"/>
              </a:solidFill>
              <a:effectLst/>
              <a:uLnTx/>
              <a:uFillTx/>
              <a:latin typeface="Dutch801 Rm BT" panose="02020603060505020304" pitchFamily="18" charset="0"/>
              <a:ea typeface="Artifakt Element" panose="020B0503050000020004" pitchFamily="34" charset="0"/>
              <a:cs typeface="Arial" panose="020B0604020202020204" pitchFamily="34" charset="0"/>
            </a:endParaRPr>
          </a:p>
        </p:txBody>
      </p:sp>
    </p:spTree>
    <p:extLst>
      <p:ext uri="{BB962C8B-B14F-4D97-AF65-F5344CB8AC3E}">
        <p14:creationId xmlns:p14="http://schemas.microsoft.com/office/powerpoint/2010/main" val="2530442391"/>
      </p:ext>
    </p:extLst>
  </p:cSld>
  <p:clrMapOvr>
    <a:masterClrMapping/>
  </p:clrMapOvr>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TM02900769[[fn=Retrospect]]</Template>
  <TotalTime>4793</TotalTime>
  <Words>1246</Words>
  <Application>Microsoft Office PowerPoint</Application>
  <PresentationFormat>Widescreen</PresentationFormat>
  <Paragraphs>170</Paragraphs>
  <Slides>21</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21</vt:i4>
      </vt:variant>
    </vt:vector>
  </HeadingPairs>
  <TitlesOfParts>
    <vt:vector size="35" baseType="lpstr">
      <vt:lpstr>Arial</vt:lpstr>
      <vt:lpstr>Arial</vt:lpstr>
      <vt:lpstr>Calibri</vt:lpstr>
      <vt:lpstr>Calibri Light</vt:lpstr>
      <vt:lpstr>Courier New</vt:lpstr>
      <vt:lpstr>Dutch801 Rm BT</vt:lpstr>
      <vt:lpstr>Franklin Gothic Demi Cond</vt:lpstr>
      <vt:lpstr>Segoe UI Semilight</vt:lpstr>
      <vt:lpstr>Times New Roman</vt:lpstr>
      <vt:lpstr>TimesNewRomanPS-BoldMT</vt:lpstr>
      <vt:lpstr>TimesNewRomanPS-ItalicMT</vt:lpstr>
      <vt:lpstr>TimesNewRomanPSMT</vt:lpstr>
      <vt:lpstr>Wingdings</vt:lpstr>
      <vt:lpstr>Retrospect</vt:lpstr>
      <vt:lpstr>Contemporary Grammar of English 4th Year </vt:lpstr>
      <vt:lpstr>1. Pro-Forms</vt:lpstr>
      <vt:lpstr>Pro-Forms</vt:lpstr>
      <vt:lpstr>Pro-Forms</vt:lpstr>
      <vt:lpstr>Pro-Forms</vt:lpstr>
      <vt:lpstr>Pro-Forms</vt:lpstr>
      <vt:lpstr>PowerPoint Presentation</vt:lpstr>
      <vt:lpstr>Question and Negation</vt:lpstr>
      <vt:lpstr>PowerPoint Presentation</vt:lpstr>
      <vt:lpstr>PowerPoint Presentation</vt:lpstr>
      <vt:lpstr>PowerPoint Presentation</vt:lpstr>
      <vt:lpstr>PowerPoint Presentation</vt:lpstr>
      <vt:lpstr>PowerPoint Presentation</vt:lpstr>
      <vt:lpstr>PowerPoint Presentation</vt:lpstr>
      <vt:lpstr>Parts of Speech</vt:lpstr>
      <vt:lpstr>Parts of Speech</vt:lpstr>
      <vt:lpstr>Types of Verb</vt:lpstr>
      <vt:lpstr>VERBAL FORMS AND THE VERB PHRASE</vt:lpstr>
      <vt:lpstr>The morphology of lexical verbs</vt:lpstr>
      <vt:lpstr>The ‘-ing’ and ‘-s’ forms</vt:lpstr>
      <vt:lpstr>‘-s’ forms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dc:title>
  <dc:creator>عباس المالكي</dc:creator>
  <cp:lastModifiedBy>عباس المالكي</cp:lastModifiedBy>
  <cp:revision>35</cp:revision>
  <dcterms:created xsi:type="dcterms:W3CDTF">2022-12-06T19:43:23Z</dcterms:created>
  <dcterms:modified xsi:type="dcterms:W3CDTF">2022-12-20T08:45:57Z</dcterms:modified>
</cp:coreProperties>
</file>